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36" r:id="rId2"/>
    <p:sldId id="337" r:id="rId3"/>
    <p:sldId id="329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4" r:id="rId19"/>
    <p:sldId id="398" r:id="rId20"/>
    <p:sldId id="353" r:id="rId21"/>
    <p:sldId id="355" r:id="rId22"/>
    <p:sldId id="356" r:id="rId23"/>
    <p:sldId id="357" r:id="rId24"/>
    <p:sldId id="358" r:id="rId25"/>
    <p:sldId id="359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73" r:id="rId35"/>
    <p:sldId id="369" r:id="rId36"/>
    <p:sldId id="393" r:id="rId37"/>
    <p:sldId id="370" r:id="rId38"/>
    <p:sldId id="371" r:id="rId39"/>
    <p:sldId id="372" r:id="rId40"/>
    <p:sldId id="360" r:id="rId41"/>
    <p:sldId id="374" r:id="rId42"/>
    <p:sldId id="375" r:id="rId43"/>
    <p:sldId id="377" r:id="rId44"/>
    <p:sldId id="376" r:id="rId45"/>
    <p:sldId id="378" r:id="rId46"/>
    <p:sldId id="379" r:id="rId47"/>
    <p:sldId id="380" r:id="rId48"/>
    <p:sldId id="381" r:id="rId49"/>
    <p:sldId id="382" r:id="rId50"/>
    <p:sldId id="383" r:id="rId51"/>
    <p:sldId id="392" r:id="rId52"/>
    <p:sldId id="388" r:id="rId53"/>
    <p:sldId id="389" r:id="rId54"/>
    <p:sldId id="390" r:id="rId55"/>
    <p:sldId id="391" r:id="rId56"/>
    <p:sldId id="394" r:id="rId57"/>
    <p:sldId id="414" r:id="rId58"/>
    <p:sldId id="416" r:id="rId59"/>
    <p:sldId id="415" r:id="rId60"/>
    <p:sldId id="417" r:id="rId61"/>
    <p:sldId id="407" r:id="rId62"/>
    <p:sldId id="408" r:id="rId63"/>
    <p:sldId id="395" r:id="rId64"/>
    <p:sldId id="399" r:id="rId65"/>
    <p:sldId id="404" r:id="rId66"/>
    <p:sldId id="400" r:id="rId67"/>
    <p:sldId id="401" r:id="rId68"/>
    <p:sldId id="402" r:id="rId69"/>
    <p:sldId id="403" r:id="rId70"/>
    <p:sldId id="405" r:id="rId71"/>
    <p:sldId id="410" r:id="rId72"/>
    <p:sldId id="411" r:id="rId73"/>
    <p:sldId id="412" r:id="rId74"/>
    <p:sldId id="413" r:id="rId75"/>
    <p:sldId id="338" r:id="rId76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4F9751"/>
    <a:srgbClr val="7F7F7F"/>
    <a:srgbClr val="696969"/>
    <a:srgbClr val="B2B2B2"/>
    <a:srgbClr val="FFFF00"/>
    <a:srgbClr val="FF33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3548" autoAdjust="0"/>
  </p:normalViewPr>
  <p:slideViewPr>
    <p:cSldViewPr snapToGrid="0"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ja\AppData\Local\Temp\DIGITEL_MIR_ZG3_20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ja\AppData\Local\Temp\DIGITEL_MIR_ZG3_2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Graf!$C$2</c:f>
              <c:strCache>
                <c:ptCount val="1"/>
                <c:pt idx="0">
                  <c:v>A</c:v>
                </c:pt>
              </c:strCache>
            </c:strRef>
          </c:tx>
          <c:spPr>
            <a:ln w="12700"/>
          </c:spPr>
          <c:marker>
            <c:symbol val="none"/>
          </c:marker>
          <c:cat>
            <c:numRef>
              <c:f>Graf!$B$3:$B$367</c:f>
              <c:numCache>
                <c:formatCode>d/mmm/yy</c:formatCode>
                <c:ptCount val="365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42414</c:v>
                </c:pt>
                <c:pt idx="45">
                  <c:v>42415</c:v>
                </c:pt>
                <c:pt idx="46">
                  <c:v>42416</c:v>
                </c:pt>
                <c:pt idx="47">
                  <c:v>42417</c:v>
                </c:pt>
                <c:pt idx="48">
                  <c:v>42418</c:v>
                </c:pt>
                <c:pt idx="49">
                  <c:v>42419</c:v>
                </c:pt>
                <c:pt idx="50">
                  <c:v>42420</c:v>
                </c:pt>
                <c:pt idx="51">
                  <c:v>42421</c:v>
                </c:pt>
                <c:pt idx="52">
                  <c:v>42422</c:v>
                </c:pt>
                <c:pt idx="53">
                  <c:v>42423</c:v>
                </c:pt>
                <c:pt idx="54">
                  <c:v>42424</c:v>
                </c:pt>
                <c:pt idx="55">
                  <c:v>42425</c:v>
                </c:pt>
                <c:pt idx="56">
                  <c:v>42426</c:v>
                </c:pt>
                <c:pt idx="57">
                  <c:v>42427</c:v>
                </c:pt>
                <c:pt idx="58">
                  <c:v>42428</c:v>
                </c:pt>
                <c:pt idx="59">
                  <c:v>42429</c:v>
                </c:pt>
                <c:pt idx="60">
                  <c:v>42430</c:v>
                </c:pt>
                <c:pt idx="61">
                  <c:v>42431</c:v>
                </c:pt>
                <c:pt idx="62">
                  <c:v>42432</c:v>
                </c:pt>
                <c:pt idx="63">
                  <c:v>42433</c:v>
                </c:pt>
                <c:pt idx="64">
                  <c:v>42434</c:v>
                </c:pt>
                <c:pt idx="65">
                  <c:v>42435</c:v>
                </c:pt>
                <c:pt idx="66">
                  <c:v>42436</c:v>
                </c:pt>
                <c:pt idx="67">
                  <c:v>42437</c:v>
                </c:pt>
                <c:pt idx="68">
                  <c:v>42438</c:v>
                </c:pt>
                <c:pt idx="69">
                  <c:v>42439</c:v>
                </c:pt>
                <c:pt idx="70">
                  <c:v>42440</c:v>
                </c:pt>
                <c:pt idx="71">
                  <c:v>42441</c:v>
                </c:pt>
                <c:pt idx="72">
                  <c:v>42442</c:v>
                </c:pt>
                <c:pt idx="73">
                  <c:v>42443</c:v>
                </c:pt>
                <c:pt idx="74">
                  <c:v>42444</c:v>
                </c:pt>
                <c:pt idx="75">
                  <c:v>42445</c:v>
                </c:pt>
                <c:pt idx="76">
                  <c:v>42446</c:v>
                </c:pt>
                <c:pt idx="77">
                  <c:v>42447</c:v>
                </c:pt>
                <c:pt idx="78">
                  <c:v>42448</c:v>
                </c:pt>
                <c:pt idx="79">
                  <c:v>42449</c:v>
                </c:pt>
                <c:pt idx="80">
                  <c:v>42450</c:v>
                </c:pt>
                <c:pt idx="81">
                  <c:v>42451</c:v>
                </c:pt>
                <c:pt idx="82">
                  <c:v>42452</c:v>
                </c:pt>
                <c:pt idx="83">
                  <c:v>42453</c:v>
                </c:pt>
                <c:pt idx="84">
                  <c:v>42454</c:v>
                </c:pt>
                <c:pt idx="85">
                  <c:v>42455</c:v>
                </c:pt>
                <c:pt idx="86">
                  <c:v>42456</c:v>
                </c:pt>
                <c:pt idx="87">
                  <c:v>42457</c:v>
                </c:pt>
                <c:pt idx="88">
                  <c:v>42458</c:v>
                </c:pt>
                <c:pt idx="89">
                  <c:v>42459</c:v>
                </c:pt>
                <c:pt idx="90">
                  <c:v>42460</c:v>
                </c:pt>
                <c:pt idx="91">
                  <c:v>42461</c:v>
                </c:pt>
                <c:pt idx="92">
                  <c:v>42462</c:v>
                </c:pt>
                <c:pt idx="93">
                  <c:v>42463</c:v>
                </c:pt>
                <c:pt idx="94">
                  <c:v>42464</c:v>
                </c:pt>
                <c:pt idx="95">
                  <c:v>42465</c:v>
                </c:pt>
                <c:pt idx="96">
                  <c:v>42466</c:v>
                </c:pt>
                <c:pt idx="97">
                  <c:v>42467</c:v>
                </c:pt>
                <c:pt idx="98">
                  <c:v>42468</c:v>
                </c:pt>
                <c:pt idx="99">
                  <c:v>42469</c:v>
                </c:pt>
                <c:pt idx="100">
                  <c:v>42470</c:v>
                </c:pt>
                <c:pt idx="101">
                  <c:v>42471</c:v>
                </c:pt>
                <c:pt idx="102">
                  <c:v>42472</c:v>
                </c:pt>
                <c:pt idx="103">
                  <c:v>42473</c:v>
                </c:pt>
                <c:pt idx="104">
                  <c:v>42474</c:v>
                </c:pt>
                <c:pt idx="105">
                  <c:v>42475</c:v>
                </c:pt>
                <c:pt idx="106">
                  <c:v>42476</c:v>
                </c:pt>
                <c:pt idx="107">
                  <c:v>42477</c:v>
                </c:pt>
                <c:pt idx="108">
                  <c:v>42478</c:v>
                </c:pt>
                <c:pt idx="109">
                  <c:v>42479</c:v>
                </c:pt>
                <c:pt idx="110">
                  <c:v>42480</c:v>
                </c:pt>
                <c:pt idx="111">
                  <c:v>42481</c:v>
                </c:pt>
                <c:pt idx="112">
                  <c:v>42482</c:v>
                </c:pt>
                <c:pt idx="113">
                  <c:v>42483</c:v>
                </c:pt>
                <c:pt idx="114">
                  <c:v>42484</c:v>
                </c:pt>
                <c:pt idx="115">
                  <c:v>42485</c:v>
                </c:pt>
                <c:pt idx="116">
                  <c:v>42486</c:v>
                </c:pt>
                <c:pt idx="117">
                  <c:v>42487</c:v>
                </c:pt>
                <c:pt idx="118">
                  <c:v>42488</c:v>
                </c:pt>
                <c:pt idx="119">
                  <c:v>42489</c:v>
                </c:pt>
                <c:pt idx="120">
                  <c:v>42490</c:v>
                </c:pt>
                <c:pt idx="121">
                  <c:v>42491</c:v>
                </c:pt>
                <c:pt idx="122">
                  <c:v>42492</c:v>
                </c:pt>
                <c:pt idx="123">
                  <c:v>42493</c:v>
                </c:pt>
                <c:pt idx="124">
                  <c:v>42494</c:v>
                </c:pt>
                <c:pt idx="125">
                  <c:v>42495</c:v>
                </c:pt>
                <c:pt idx="126">
                  <c:v>42496</c:v>
                </c:pt>
                <c:pt idx="127">
                  <c:v>42497</c:v>
                </c:pt>
                <c:pt idx="128">
                  <c:v>42498</c:v>
                </c:pt>
                <c:pt idx="129">
                  <c:v>42499</c:v>
                </c:pt>
                <c:pt idx="130">
                  <c:v>42500</c:v>
                </c:pt>
                <c:pt idx="131">
                  <c:v>42501</c:v>
                </c:pt>
                <c:pt idx="132">
                  <c:v>42502</c:v>
                </c:pt>
                <c:pt idx="133">
                  <c:v>42503</c:v>
                </c:pt>
                <c:pt idx="134">
                  <c:v>42504</c:v>
                </c:pt>
                <c:pt idx="135">
                  <c:v>42505</c:v>
                </c:pt>
                <c:pt idx="136">
                  <c:v>42506</c:v>
                </c:pt>
                <c:pt idx="137">
                  <c:v>42507</c:v>
                </c:pt>
                <c:pt idx="138">
                  <c:v>42508</c:v>
                </c:pt>
                <c:pt idx="139">
                  <c:v>42509</c:v>
                </c:pt>
                <c:pt idx="140">
                  <c:v>42510</c:v>
                </c:pt>
                <c:pt idx="141">
                  <c:v>42511</c:v>
                </c:pt>
                <c:pt idx="142">
                  <c:v>42512</c:v>
                </c:pt>
                <c:pt idx="143">
                  <c:v>42513</c:v>
                </c:pt>
                <c:pt idx="144">
                  <c:v>42514</c:v>
                </c:pt>
                <c:pt idx="145">
                  <c:v>42515</c:v>
                </c:pt>
                <c:pt idx="146">
                  <c:v>42516</c:v>
                </c:pt>
                <c:pt idx="147">
                  <c:v>42517</c:v>
                </c:pt>
                <c:pt idx="148">
                  <c:v>42518</c:v>
                </c:pt>
                <c:pt idx="149">
                  <c:v>42519</c:v>
                </c:pt>
                <c:pt idx="150">
                  <c:v>42520</c:v>
                </c:pt>
                <c:pt idx="151">
                  <c:v>42521</c:v>
                </c:pt>
                <c:pt idx="152">
                  <c:v>42522</c:v>
                </c:pt>
                <c:pt idx="153">
                  <c:v>42523</c:v>
                </c:pt>
                <c:pt idx="154">
                  <c:v>42524</c:v>
                </c:pt>
                <c:pt idx="155">
                  <c:v>42525</c:v>
                </c:pt>
                <c:pt idx="156">
                  <c:v>42526</c:v>
                </c:pt>
                <c:pt idx="157">
                  <c:v>42527</c:v>
                </c:pt>
                <c:pt idx="158">
                  <c:v>42528</c:v>
                </c:pt>
                <c:pt idx="159">
                  <c:v>42529</c:v>
                </c:pt>
                <c:pt idx="160">
                  <c:v>42530</c:v>
                </c:pt>
                <c:pt idx="161">
                  <c:v>42531</c:v>
                </c:pt>
                <c:pt idx="162">
                  <c:v>42532</c:v>
                </c:pt>
                <c:pt idx="163">
                  <c:v>42533</c:v>
                </c:pt>
                <c:pt idx="164">
                  <c:v>42534</c:v>
                </c:pt>
                <c:pt idx="165">
                  <c:v>42535</c:v>
                </c:pt>
                <c:pt idx="166">
                  <c:v>42536</c:v>
                </c:pt>
                <c:pt idx="167">
                  <c:v>42537</c:v>
                </c:pt>
                <c:pt idx="168">
                  <c:v>42538</c:v>
                </c:pt>
                <c:pt idx="169">
                  <c:v>42539</c:v>
                </c:pt>
                <c:pt idx="170">
                  <c:v>42540</c:v>
                </c:pt>
                <c:pt idx="171">
                  <c:v>42541</c:v>
                </c:pt>
                <c:pt idx="172">
                  <c:v>42542</c:v>
                </c:pt>
                <c:pt idx="173">
                  <c:v>42543</c:v>
                </c:pt>
                <c:pt idx="174">
                  <c:v>42544</c:v>
                </c:pt>
                <c:pt idx="175">
                  <c:v>42545</c:v>
                </c:pt>
                <c:pt idx="176">
                  <c:v>42546</c:v>
                </c:pt>
                <c:pt idx="177">
                  <c:v>42547</c:v>
                </c:pt>
                <c:pt idx="178">
                  <c:v>42548</c:v>
                </c:pt>
                <c:pt idx="179">
                  <c:v>42549</c:v>
                </c:pt>
                <c:pt idx="180">
                  <c:v>42550</c:v>
                </c:pt>
                <c:pt idx="181">
                  <c:v>42551</c:v>
                </c:pt>
                <c:pt idx="182">
                  <c:v>42552</c:v>
                </c:pt>
                <c:pt idx="183">
                  <c:v>42553</c:v>
                </c:pt>
                <c:pt idx="184">
                  <c:v>42554</c:v>
                </c:pt>
                <c:pt idx="185">
                  <c:v>42555</c:v>
                </c:pt>
                <c:pt idx="186">
                  <c:v>42556</c:v>
                </c:pt>
                <c:pt idx="187">
                  <c:v>42557</c:v>
                </c:pt>
                <c:pt idx="188">
                  <c:v>42558</c:v>
                </c:pt>
                <c:pt idx="189">
                  <c:v>42559</c:v>
                </c:pt>
                <c:pt idx="190">
                  <c:v>42560</c:v>
                </c:pt>
                <c:pt idx="191">
                  <c:v>42561</c:v>
                </c:pt>
                <c:pt idx="192">
                  <c:v>42562</c:v>
                </c:pt>
                <c:pt idx="193">
                  <c:v>42563</c:v>
                </c:pt>
                <c:pt idx="194">
                  <c:v>42564</c:v>
                </c:pt>
                <c:pt idx="195">
                  <c:v>42565</c:v>
                </c:pt>
                <c:pt idx="196">
                  <c:v>42566</c:v>
                </c:pt>
                <c:pt idx="197">
                  <c:v>42567</c:v>
                </c:pt>
                <c:pt idx="198">
                  <c:v>42568</c:v>
                </c:pt>
                <c:pt idx="199">
                  <c:v>42569</c:v>
                </c:pt>
                <c:pt idx="200">
                  <c:v>42570</c:v>
                </c:pt>
                <c:pt idx="201">
                  <c:v>42571</c:v>
                </c:pt>
                <c:pt idx="202">
                  <c:v>42572</c:v>
                </c:pt>
                <c:pt idx="203">
                  <c:v>42573</c:v>
                </c:pt>
                <c:pt idx="204">
                  <c:v>42574</c:v>
                </c:pt>
                <c:pt idx="205">
                  <c:v>42575</c:v>
                </c:pt>
                <c:pt idx="206">
                  <c:v>42576</c:v>
                </c:pt>
                <c:pt idx="207">
                  <c:v>42577</c:v>
                </c:pt>
                <c:pt idx="208">
                  <c:v>42578</c:v>
                </c:pt>
                <c:pt idx="209">
                  <c:v>42579</c:v>
                </c:pt>
                <c:pt idx="210">
                  <c:v>42580</c:v>
                </c:pt>
                <c:pt idx="211">
                  <c:v>42581</c:v>
                </c:pt>
                <c:pt idx="212">
                  <c:v>42582</c:v>
                </c:pt>
                <c:pt idx="213">
                  <c:v>42583</c:v>
                </c:pt>
                <c:pt idx="214">
                  <c:v>42584</c:v>
                </c:pt>
                <c:pt idx="215">
                  <c:v>42585</c:v>
                </c:pt>
                <c:pt idx="216">
                  <c:v>42586</c:v>
                </c:pt>
                <c:pt idx="217">
                  <c:v>42587</c:v>
                </c:pt>
                <c:pt idx="218">
                  <c:v>42588</c:v>
                </c:pt>
                <c:pt idx="219">
                  <c:v>42589</c:v>
                </c:pt>
                <c:pt idx="220">
                  <c:v>42590</c:v>
                </c:pt>
                <c:pt idx="221">
                  <c:v>42591</c:v>
                </c:pt>
                <c:pt idx="222">
                  <c:v>42592</c:v>
                </c:pt>
                <c:pt idx="223">
                  <c:v>42593</c:v>
                </c:pt>
                <c:pt idx="224">
                  <c:v>42594</c:v>
                </c:pt>
                <c:pt idx="225">
                  <c:v>42595</c:v>
                </c:pt>
                <c:pt idx="226">
                  <c:v>42596</c:v>
                </c:pt>
                <c:pt idx="227">
                  <c:v>42597</c:v>
                </c:pt>
                <c:pt idx="228">
                  <c:v>42598</c:v>
                </c:pt>
                <c:pt idx="229">
                  <c:v>42599</c:v>
                </c:pt>
                <c:pt idx="230">
                  <c:v>42600</c:v>
                </c:pt>
                <c:pt idx="231">
                  <c:v>42601</c:v>
                </c:pt>
                <c:pt idx="232">
                  <c:v>42602</c:v>
                </c:pt>
                <c:pt idx="233">
                  <c:v>42603</c:v>
                </c:pt>
                <c:pt idx="234">
                  <c:v>42604</c:v>
                </c:pt>
                <c:pt idx="235">
                  <c:v>42605</c:v>
                </c:pt>
                <c:pt idx="236">
                  <c:v>42606</c:v>
                </c:pt>
                <c:pt idx="237">
                  <c:v>42607</c:v>
                </c:pt>
                <c:pt idx="238">
                  <c:v>42608</c:v>
                </c:pt>
                <c:pt idx="239">
                  <c:v>42609</c:v>
                </c:pt>
                <c:pt idx="240">
                  <c:v>42610</c:v>
                </c:pt>
                <c:pt idx="241">
                  <c:v>42611</c:v>
                </c:pt>
                <c:pt idx="242">
                  <c:v>42612</c:v>
                </c:pt>
                <c:pt idx="243">
                  <c:v>42613</c:v>
                </c:pt>
                <c:pt idx="244">
                  <c:v>42614</c:v>
                </c:pt>
                <c:pt idx="245">
                  <c:v>42615</c:v>
                </c:pt>
                <c:pt idx="246">
                  <c:v>42616</c:v>
                </c:pt>
                <c:pt idx="247">
                  <c:v>42617</c:v>
                </c:pt>
                <c:pt idx="248">
                  <c:v>42618</c:v>
                </c:pt>
                <c:pt idx="249">
                  <c:v>42619</c:v>
                </c:pt>
                <c:pt idx="250">
                  <c:v>42620</c:v>
                </c:pt>
                <c:pt idx="251">
                  <c:v>42621</c:v>
                </c:pt>
                <c:pt idx="252">
                  <c:v>42622</c:v>
                </c:pt>
                <c:pt idx="253">
                  <c:v>42623</c:v>
                </c:pt>
                <c:pt idx="254">
                  <c:v>42624</c:v>
                </c:pt>
                <c:pt idx="255">
                  <c:v>42625</c:v>
                </c:pt>
                <c:pt idx="256">
                  <c:v>42626</c:v>
                </c:pt>
                <c:pt idx="257">
                  <c:v>42627</c:v>
                </c:pt>
                <c:pt idx="258">
                  <c:v>42628</c:v>
                </c:pt>
                <c:pt idx="259">
                  <c:v>42629</c:v>
                </c:pt>
                <c:pt idx="260">
                  <c:v>42630</c:v>
                </c:pt>
                <c:pt idx="261">
                  <c:v>42631</c:v>
                </c:pt>
                <c:pt idx="262">
                  <c:v>42632</c:v>
                </c:pt>
                <c:pt idx="263">
                  <c:v>42633</c:v>
                </c:pt>
                <c:pt idx="264">
                  <c:v>42634</c:v>
                </c:pt>
                <c:pt idx="265">
                  <c:v>42635</c:v>
                </c:pt>
                <c:pt idx="266">
                  <c:v>42636</c:v>
                </c:pt>
                <c:pt idx="267">
                  <c:v>42637</c:v>
                </c:pt>
                <c:pt idx="268">
                  <c:v>42638</c:v>
                </c:pt>
                <c:pt idx="269">
                  <c:v>42639</c:v>
                </c:pt>
                <c:pt idx="270">
                  <c:v>42640</c:v>
                </c:pt>
                <c:pt idx="271">
                  <c:v>42641</c:v>
                </c:pt>
                <c:pt idx="272">
                  <c:v>42642</c:v>
                </c:pt>
                <c:pt idx="273">
                  <c:v>42643</c:v>
                </c:pt>
                <c:pt idx="274">
                  <c:v>42644</c:v>
                </c:pt>
                <c:pt idx="275">
                  <c:v>42645</c:v>
                </c:pt>
                <c:pt idx="276">
                  <c:v>42646</c:v>
                </c:pt>
                <c:pt idx="277">
                  <c:v>42647</c:v>
                </c:pt>
                <c:pt idx="278">
                  <c:v>42648</c:v>
                </c:pt>
                <c:pt idx="279">
                  <c:v>42649</c:v>
                </c:pt>
                <c:pt idx="280">
                  <c:v>42650</c:v>
                </c:pt>
                <c:pt idx="281">
                  <c:v>42651</c:v>
                </c:pt>
                <c:pt idx="282">
                  <c:v>42652</c:v>
                </c:pt>
                <c:pt idx="283">
                  <c:v>42653</c:v>
                </c:pt>
                <c:pt idx="284">
                  <c:v>42654</c:v>
                </c:pt>
                <c:pt idx="285">
                  <c:v>42655</c:v>
                </c:pt>
                <c:pt idx="286">
                  <c:v>42656</c:v>
                </c:pt>
                <c:pt idx="287">
                  <c:v>42657</c:v>
                </c:pt>
                <c:pt idx="288">
                  <c:v>42658</c:v>
                </c:pt>
                <c:pt idx="289">
                  <c:v>42659</c:v>
                </c:pt>
                <c:pt idx="290">
                  <c:v>42660</c:v>
                </c:pt>
                <c:pt idx="291">
                  <c:v>42661</c:v>
                </c:pt>
                <c:pt idx="292">
                  <c:v>42662</c:v>
                </c:pt>
                <c:pt idx="293">
                  <c:v>42663</c:v>
                </c:pt>
                <c:pt idx="294">
                  <c:v>42664</c:v>
                </c:pt>
                <c:pt idx="295">
                  <c:v>42665</c:v>
                </c:pt>
                <c:pt idx="296">
                  <c:v>42666</c:v>
                </c:pt>
                <c:pt idx="297">
                  <c:v>42667</c:v>
                </c:pt>
                <c:pt idx="298">
                  <c:v>42668</c:v>
                </c:pt>
                <c:pt idx="299">
                  <c:v>42669</c:v>
                </c:pt>
                <c:pt idx="300">
                  <c:v>42670</c:v>
                </c:pt>
                <c:pt idx="301">
                  <c:v>42671</c:v>
                </c:pt>
                <c:pt idx="302">
                  <c:v>42672</c:v>
                </c:pt>
                <c:pt idx="303">
                  <c:v>42673</c:v>
                </c:pt>
                <c:pt idx="304">
                  <c:v>42674</c:v>
                </c:pt>
                <c:pt idx="305">
                  <c:v>42675</c:v>
                </c:pt>
                <c:pt idx="306">
                  <c:v>42676</c:v>
                </c:pt>
                <c:pt idx="307">
                  <c:v>42677</c:v>
                </c:pt>
                <c:pt idx="308">
                  <c:v>42678</c:v>
                </c:pt>
                <c:pt idx="309">
                  <c:v>42679</c:v>
                </c:pt>
                <c:pt idx="310">
                  <c:v>42680</c:v>
                </c:pt>
                <c:pt idx="311">
                  <c:v>42681</c:v>
                </c:pt>
                <c:pt idx="312">
                  <c:v>42682</c:v>
                </c:pt>
                <c:pt idx="313">
                  <c:v>42683</c:v>
                </c:pt>
                <c:pt idx="314">
                  <c:v>42684</c:v>
                </c:pt>
                <c:pt idx="315">
                  <c:v>42685</c:v>
                </c:pt>
                <c:pt idx="316">
                  <c:v>42686</c:v>
                </c:pt>
                <c:pt idx="317">
                  <c:v>42687</c:v>
                </c:pt>
                <c:pt idx="318">
                  <c:v>42688</c:v>
                </c:pt>
                <c:pt idx="319">
                  <c:v>42689</c:v>
                </c:pt>
                <c:pt idx="320">
                  <c:v>42690</c:v>
                </c:pt>
                <c:pt idx="321">
                  <c:v>42691</c:v>
                </c:pt>
                <c:pt idx="322">
                  <c:v>42692</c:v>
                </c:pt>
                <c:pt idx="323">
                  <c:v>42693</c:v>
                </c:pt>
                <c:pt idx="324">
                  <c:v>42694</c:v>
                </c:pt>
                <c:pt idx="325">
                  <c:v>42695</c:v>
                </c:pt>
                <c:pt idx="326">
                  <c:v>42696</c:v>
                </c:pt>
                <c:pt idx="327">
                  <c:v>42697</c:v>
                </c:pt>
                <c:pt idx="328">
                  <c:v>42698</c:v>
                </c:pt>
                <c:pt idx="329">
                  <c:v>42699</c:v>
                </c:pt>
                <c:pt idx="330">
                  <c:v>42700</c:v>
                </c:pt>
                <c:pt idx="331">
                  <c:v>42701</c:v>
                </c:pt>
                <c:pt idx="332">
                  <c:v>42702</c:v>
                </c:pt>
                <c:pt idx="333">
                  <c:v>42703</c:v>
                </c:pt>
                <c:pt idx="334">
                  <c:v>42704</c:v>
                </c:pt>
                <c:pt idx="335">
                  <c:v>42705</c:v>
                </c:pt>
                <c:pt idx="336">
                  <c:v>42706</c:v>
                </c:pt>
                <c:pt idx="337">
                  <c:v>42707</c:v>
                </c:pt>
                <c:pt idx="338">
                  <c:v>42708</c:v>
                </c:pt>
                <c:pt idx="339">
                  <c:v>42709</c:v>
                </c:pt>
                <c:pt idx="340">
                  <c:v>42710</c:v>
                </c:pt>
                <c:pt idx="341">
                  <c:v>42711</c:v>
                </c:pt>
                <c:pt idx="342">
                  <c:v>42712</c:v>
                </c:pt>
                <c:pt idx="343">
                  <c:v>42713</c:v>
                </c:pt>
                <c:pt idx="344">
                  <c:v>42714</c:v>
                </c:pt>
                <c:pt idx="345">
                  <c:v>42715</c:v>
                </c:pt>
                <c:pt idx="346">
                  <c:v>42716</c:v>
                </c:pt>
                <c:pt idx="347">
                  <c:v>42717</c:v>
                </c:pt>
                <c:pt idx="348">
                  <c:v>42718</c:v>
                </c:pt>
                <c:pt idx="349">
                  <c:v>42719</c:v>
                </c:pt>
                <c:pt idx="350">
                  <c:v>42720</c:v>
                </c:pt>
                <c:pt idx="351">
                  <c:v>42721</c:v>
                </c:pt>
                <c:pt idx="352">
                  <c:v>42722</c:v>
                </c:pt>
                <c:pt idx="353">
                  <c:v>42723</c:v>
                </c:pt>
                <c:pt idx="354">
                  <c:v>42724</c:v>
                </c:pt>
                <c:pt idx="355">
                  <c:v>42725</c:v>
                </c:pt>
                <c:pt idx="356">
                  <c:v>42726</c:v>
                </c:pt>
                <c:pt idx="357">
                  <c:v>42727</c:v>
                </c:pt>
                <c:pt idx="358">
                  <c:v>42728</c:v>
                </c:pt>
                <c:pt idx="359">
                  <c:v>42729</c:v>
                </c:pt>
                <c:pt idx="360">
                  <c:v>42730</c:v>
                </c:pt>
                <c:pt idx="361">
                  <c:v>42731</c:v>
                </c:pt>
                <c:pt idx="362">
                  <c:v>42732</c:v>
                </c:pt>
                <c:pt idx="363">
                  <c:v>42733</c:v>
                </c:pt>
                <c:pt idx="364">
                  <c:v>42734</c:v>
                </c:pt>
              </c:numCache>
            </c:numRef>
          </c:cat>
          <c:val>
            <c:numRef>
              <c:f>Graf!$C$3:$C$367</c:f>
              <c:numCache>
                <c:formatCode>0.00</c:formatCode>
                <c:ptCount val="365"/>
                <c:pt idx="0">
                  <c:v>87.944444444444457</c:v>
                </c:pt>
                <c:pt idx="1">
                  <c:v>52.569444444444443</c:v>
                </c:pt>
                <c:pt idx="2">
                  <c:v>45.194444444444436</c:v>
                </c:pt>
                <c:pt idx="3">
                  <c:v>64.763888888888886</c:v>
                </c:pt>
                <c:pt idx="4">
                  <c:v>80.472222222222229</c:v>
                </c:pt>
                <c:pt idx="5">
                  <c:v>50.944444444444429</c:v>
                </c:pt>
                <c:pt idx="6">
                  <c:v>88.194444444444443</c:v>
                </c:pt>
                <c:pt idx="7">
                  <c:v>169.81944444444446</c:v>
                </c:pt>
                <c:pt idx="8">
                  <c:v>213.00000000000003</c:v>
                </c:pt>
                <c:pt idx="9">
                  <c:v>127.62499999999999</c:v>
                </c:pt>
                <c:pt idx="10">
                  <c:v>18.916666666666668</c:v>
                </c:pt>
                <c:pt idx="11">
                  <c:v>50.347222222222214</c:v>
                </c:pt>
                <c:pt idx="12">
                  <c:v>78.791666666666686</c:v>
                </c:pt>
                <c:pt idx="13">
                  <c:v>59.722222222222229</c:v>
                </c:pt>
                <c:pt idx="14">
                  <c:v>48.513888888888893</c:v>
                </c:pt>
                <c:pt idx="15">
                  <c:v>15.75</c:v>
                </c:pt>
                <c:pt idx="16">
                  <c:v>21.555555555555557</c:v>
                </c:pt>
                <c:pt idx="17">
                  <c:v>64.652777777777743</c:v>
                </c:pt>
                <c:pt idx="18">
                  <c:v>80.666666666666671</c:v>
                </c:pt>
                <c:pt idx="19">
                  <c:v>99.763888888888872</c:v>
                </c:pt>
                <c:pt idx="20">
                  <c:v>35.013888888888893</c:v>
                </c:pt>
                <c:pt idx="21">
                  <c:v>55.152777777777779</c:v>
                </c:pt>
                <c:pt idx="22">
                  <c:v>111.34722222222224</c:v>
                </c:pt>
                <c:pt idx="23">
                  <c:v>158.375</c:v>
                </c:pt>
                <c:pt idx="24">
                  <c:v>127.36111111111111</c:v>
                </c:pt>
                <c:pt idx="25">
                  <c:v>102.61111111111111</c:v>
                </c:pt>
                <c:pt idx="26">
                  <c:v>30.388888888888893</c:v>
                </c:pt>
                <c:pt idx="27">
                  <c:v>41.236111111111121</c:v>
                </c:pt>
                <c:pt idx="28">
                  <c:v>84.013888888888886</c:v>
                </c:pt>
                <c:pt idx="29">
                  <c:v>17.180555555555554</c:v>
                </c:pt>
                <c:pt idx="30">
                  <c:v>21.416666666666668</c:v>
                </c:pt>
                <c:pt idx="31">
                  <c:v>20.555555555555557</c:v>
                </c:pt>
                <c:pt idx="32">
                  <c:v>11.847222222222221</c:v>
                </c:pt>
                <c:pt idx="33">
                  <c:v>10.555555555555557</c:v>
                </c:pt>
                <c:pt idx="34">
                  <c:v>27.833333333333325</c:v>
                </c:pt>
                <c:pt idx="35">
                  <c:v>30.138888888888896</c:v>
                </c:pt>
                <c:pt idx="36">
                  <c:v>11.069444444444448</c:v>
                </c:pt>
                <c:pt idx="37">
                  <c:v>24.305555555555557</c:v>
                </c:pt>
                <c:pt idx="38">
                  <c:v>13.513888888888889</c:v>
                </c:pt>
                <c:pt idx="39">
                  <c:v>6.7083333333333348</c:v>
                </c:pt>
                <c:pt idx="40">
                  <c:v>23.375</c:v>
                </c:pt>
                <c:pt idx="41">
                  <c:v>35.986111111111114</c:v>
                </c:pt>
                <c:pt idx="42">
                  <c:v>22.263888888888893</c:v>
                </c:pt>
                <c:pt idx="43">
                  <c:v>32.222222222222229</c:v>
                </c:pt>
                <c:pt idx="44">
                  <c:v>40.54166666666665</c:v>
                </c:pt>
                <c:pt idx="45">
                  <c:v>14.152777777777777</c:v>
                </c:pt>
                <c:pt idx="46">
                  <c:v>17.902777777777775</c:v>
                </c:pt>
                <c:pt idx="47">
                  <c:v>27.097222222222221</c:v>
                </c:pt>
                <c:pt idx="48">
                  <c:v>20.25</c:v>
                </c:pt>
                <c:pt idx="49">
                  <c:v>17.861111111111111</c:v>
                </c:pt>
                <c:pt idx="50">
                  <c:v>20.055555555555557</c:v>
                </c:pt>
                <c:pt idx="51">
                  <c:v>15.916666666666671</c:v>
                </c:pt>
                <c:pt idx="52">
                  <c:v>13.416666666666671</c:v>
                </c:pt>
                <c:pt idx="53">
                  <c:v>12.555555555555557</c:v>
                </c:pt>
                <c:pt idx="54">
                  <c:v>30.972222222222218</c:v>
                </c:pt>
                <c:pt idx="55">
                  <c:v>15.916666666666671</c:v>
                </c:pt>
                <c:pt idx="56">
                  <c:v>45.208333333333336</c:v>
                </c:pt>
                <c:pt idx="57">
                  <c:v>58.972222222222229</c:v>
                </c:pt>
                <c:pt idx="58">
                  <c:v>56.25</c:v>
                </c:pt>
                <c:pt idx="59">
                  <c:v>32.972222222222221</c:v>
                </c:pt>
                <c:pt idx="60">
                  <c:v>22.361111111111114</c:v>
                </c:pt>
                <c:pt idx="61">
                  <c:v>19.111111111111114</c:v>
                </c:pt>
                <c:pt idx="62">
                  <c:v>3.8888888888888884</c:v>
                </c:pt>
                <c:pt idx="63">
                  <c:v>22.611111111111118</c:v>
                </c:pt>
                <c:pt idx="64">
                  <c:v>11.847222222222221</c:v>
                </c:pt>
                <c:pt idx="65">
                  <c:v>14.486111111111111</c:v>
                </c:pt>
                <c:pt idx="66">
                  <c:v>18.777777777777779</c:v>
                </c:pt>
                <c:pt idx="67">
                  <c:v>18.152777777777779</c:v>
                </c:pt>
                <c:pt idx="68">
                  <c:v>30.763888888888893</c:v>
                </c:pt>
                <c:pt idx="69">
                  <c:v>14.888888888888893</c:v>
                </c:pt>
                <c:pt idx="70">
                  <c:v>19.680555555555557</c:v>
                </c:pt>
                <c:pt idx="71">
                  <c:v>18.319444444444446</c:v>
                </c:pt>
                <c:pt idx="72">
                  <c:v>17.5</c:v>
                </c:pt>
                <c:pt idx="73">
                  <c:v>32.875000000000007</c:v>
                </c:pt>
                <c:pt idx="74">
                  <c:v>17.958333333333321</c:v>
                </c:pt>
                <c:pt idx="75">
                  <c:v>31.361111111111111</c:v>
                </c:pt>
                <c:pt idx="76">
                  <c:v>54.652777777777779</c:v>
                </c:pt>
                <c:pt idx="77">
                  <c:v>50.04166666666665</c:v>
                </c:pt>
                <c:pt idx="78">
                  <c:v>27.263888888888893</c:v>
                </c:pt>
                <c:pt idx="79">
                  <c:v>26.486111111111107</c:v>
                </c:pt>
                <c:pt idx="80">
                  <c:v>46.069444444444443</c:v>
                </c:pt>
                <c:pt idx="81">
                  <c:v>21.972222222222218</c:v>
                </c:pt>
                <c:pt idx="82">
                  <c:v>20.055555555555557</c:v>
                </c:pt>
                <c:pt idx="83">
                  <c:v>19.527777777777779</c:v>
                </c:pt>
                <c:pt idx="84">
                  <c:v>15.944444444444446</c:v>
                </c:pt>
                <c:pt idx="85">
                  <c:v>28.361111111111114</c:v>
                </c:pt>
                <c:pt idx="86">
                  <c:v>18.152777777777779</c:v>
                </c:pt>
                <c:pt idx="87">
                  <c:v>11.736111111111109</c:v>
                </c:pt>
                <c:pt idx="88">
                  <c:v>13.54166666666667</c:v>
                </c:pt>
                <c:pt idx="89">
                  <c:v>14.347222222222223</c:v>
                </c:pt>
                <c:pt idx="90">
                  <c:v>16.680555555555557</c:v>
                </c:pt>
                <c:pt idx="91">
                  <c:v>15.916666666666671</c:v>
                </c:pt>
                <c:pt idx="92">
                  <c:v>34.597222222222221</c:v>
                </c:pt>
                <c:pt idx="93">
                  <c:v>25.180555555555554</c:v>
                </c:pt>
                <c:pt idx="94">
                  <c:v>18.708333333333325</c:v>
                </c:pt>
                <c:pt idx="95">
                  <c:v>27.736111111111111</c:v>
                </c:pt>
                <c:pt idx="96">
                  <c:v>23.055555555555557</c:v>
                </c:pt>
                <c:pt idx="97">
                  <c:v>25.527777777777779</c:v>
                </c:pt>
                <c:pt idx="98">
                  <c:v>13.097222222222221</c:v>
                </c:pt>
                <c:pt idx="99">
                  <c:v>12.416666666666668</c:v>
                </c:pt>
                <c:pt idx="100">
                  <c:v>14.638888888888888</c:v>
                </c:pt>
                <c:pt idx="101">
                  <c:v>17.986111111111107</c:v>
                </c:pt>
                <c:pt idx="102">
                  <c:v>13.527777777777777</c:v>
                </c:pt>
                <c:pt idx="103">
                  <c:v>19.638888888888896</c:v>
                </c:pt>
                <c:pt idx="104">
                  <c:v>11.263888888888889</c:v>
                </c:pt>
                <c:pt idx="105">
                  <c:v>8.3750000000000018</c:v>
                </c:pt>
                <c:pt idx="106">
                  <c:v>14.708333333333332</c:v>
                </c:pt>
                <c:pt idx="107">
                  <c:v>17.81944444444445</c:v>
                </c:pt>
                <c:pt idx="108">
                  <c:v>13.083333333333334</c:v>
                </c:pt>
                <c:pt idx="109">
                  <c:v>20.763888888888893</c:v>
                </c:pt>
                <c:pt idx="110">
                  <c:v>23.986111111111107</c:v>
                </c:pt>
                <c:pt idx="111">
                  <c:v>17.333333333333329</c:v>
                </c:pt>
                <c:pt idx="112">
                  <c:v>15.736111111111109</c:v>
                </c:pt>
                <c:pt idx="113">
                  <c:v>10.180555555555555</c:v>
                </c:pt>
                <c:pt idx="114">
                  <c:v>8.3333333333333357</c:v>
                </c:pt>
                <c:pt idx="115">
                  <c:v>11.055555555555557</c:v>
                </c:pt>
                <c:pt idx="116">
                  <c:v>8.9305555555555554</c:v>
                </c:pt>
                <c:pt idx="117">
                  <c:v>7.2222222222222223</c:v>
                </c:pt>
                <c:pt idx="118">
                  <c:v>18.638888888888896</c:v>
                </c:pt>
                <c:pt idx="119">
                  <c:v>16</c:v>
                </c:pt>
                <c:pt idx="120">
                  <c:v>25.611111111111118</c:v>
                </c:pt>
                <c:pt idx="121">
                  <c:v>15.333333333333332</c:v>
                </c:pt>
                <c:pt idx="122">
                  <c:v>13.097222222222221</c:v>
                </c:pt>
                <c:pt idx="123">
                  <c:v>11.444444444444446</c:v>
                </c:pt>
                <c:pt idx="124">
                  <c:v>10.097222222222221</c:v>
                </c:pt>
                <c:pt idx="125">
                  <c:v>18.472222222222218</c:v>
                </c:pt>
                <c:pt idx="126">
                  <c:v>21.902777777777775</c:v>
                </c:pt>
                <c:pt idx="127">
                  <c:v>13.152777777777779</c:v>
                </c:pt>
                <c:pt idx="128">
                  <c:v>14</c:v>
                </c:pt>
                <c:pt idx="129">
                  <c:v>16.694444444444446</c:v>
                </c:pt>
                <c:pt idx="130">
                  <c:v>21.569444444444443</c:v>
                </c:pt>
                <c:pt idx="131">
                  <c:v>28.763888888888893</c:v>
                </c:pt>
                <c:pt idx="132">
                  <c:v>11.875000000000004</c:v>
                </c:pt>
                <c:pt idx="133">
                  <c:v>6.4305555555555545</c:v>
                </c:pt>
                <c:pt idx="134">
                  <c:v>7.9166666666666679</c:v>
                </c:pt>
                <c:pt idx="135">
                  <c:v>12.013888888888889</c:v>
                </c:pt>
                <c:pt idx="136">
                  <c:v>12.277777777777777</c:v>
                </c:pt>
                <c:pt idx="137">
                  <c:v>10.791666666666666</c:v>
                </c:pt>
                <c:pt idx="138">
                  <c:v>10.305555555555557</c:v>
                </c:pt>
                <c:pt idx="139">
                  <c:v>9.5972222222222232</c:v>
                </c:pt>
                <c:pt idx="140">
                  <c:v>16.930555555555557</c:v>
                </c:pt>
                <c:pt idx="141">
                  <c:v>17.916666666666668</c:v>
                </c:pt>
                <c:pt idx="142">
                  <c:v>16.944444444444443</c:v>
                </c:pt>
                <c:pt idx="143">
                  <c:v>10.138888888888888</c:v>
                </c:pt>
                <c:pt idx="144">
                  <c:v>6.4027777777777786</c:v>
                </c:pt>
                <c:pt idx="145">
                  <c:v>14.916666666666671</c:v>
                </c:pt>
                <c:pt idx="146">
                  <c:v>16.805555555555557</c:v>
                </c:pt>
                <c:pt idx="147">
                  <c:v>15.722222222222223</c:v>
                </c:pt>
                <c:pt idx="148">
                  <c:v>15.458333333333336</c:v>
                </c:pt>
                <c:pt idx="149">
                  <c:v>11.472222222222225</c:v>
                </c:pt>
                <c:pt idx="150">
                  <c:v>7.3055555555555536</c:v>
                </c:pt>
                <c:pt idx="151">
                  <c:v>7.6944444444444446</c:v>
                </c:pt>
                <c:pt idx="152">
                  <c:v>9.0416666666666661</c:v>
                </c:pt>
                <c:pt idx="153">
                  <c:v>7.2083333333333348</c:v>
                </c:pt>
                <c:pt idx="154">
                  <c:v>17.083333333333325</c:v>
                </c:pt>
                <c:pt idx="155">
                  <c:v>8.5277777777777732</c:v>
                </c:pt>
                <c:pt idx="156">
                  <c:v>10.305555555555557</c:v>
                </c:pt>
                <c:pt idx="157">
                  <c:v>15.361111111111111</c:v>
                </c:pt>
                <c:pt idx="158">
                  <c:v>15.5</c:v>
                </c:pt>
                <c:pt idx="159">
                  <c:v>18.333333333333325</c:v>
                </c:pt>
                <c:pt idx="160">
                  <c:v>17.222222222222218</c:v>
                </c:pt>
                <c:pt idx="161">
                  <c:v>12.708333333333332</c:v>
                </c:pt>
                <c:pt idx="162">
                  <c:v>6.791666666666667</c:v>
                </c:pt>
                <c:pt idx="163">
                  <c:v>7.5277777777777768</c:v>
                </c:pt>
                <c:pt idx="164">
                  <c:v>14.138888888888888</c:v>
                </c:pt>
                <c:pt idx="165">
                  <c:v>7.3888888888888884</c:v>
                </c:pt>
                <c:pt idx="166">
                  <c:v>10.638888888888888</c:v>
                </c:pt>
                <c:pt idx="167">
                  <c:v>16.111111111111114</c:v>
                </c:pt>
                <c:pt idx="168">
                  <c:v>9.125</c:v>
                </c:pt>
                <c:pt idx="169">
                  <c:v>8.8472222222222232</c:v>
                </c:pt>
                <c:pt idx="170">
                  <c:v>6.7083333333333348</c:v>
                </c:pt>
                <c:pt idx="171">
                  <c:v>8.5555555555555571</c:v>
                </c:pt>
                <c:pt idx="172">
                  <c:v>14.013888888888889</c:v>
                </c:pt>
                <c:pt idx="173">
                  <c:v>15.294444444444446</c:v>
                </c:pt>
                <c:pt idx="174">
                  <c:v>19.777777777777779</c:v>
                </c:pt>
                <c:pt idx="175">
                  <c:v>29.972222222222214</c:v>
                </c:pt>
                <c:pt idx="176">
                  <c:v>14.861111111111111</c:v>
                </c:pt>
                <c:pt idx="177">
                  <c:v>8.75</c:v>
                </c:pt>
                <c:pt idx="178">
                  <c:v>7.5000000000000009</c:v>
                </c:pt>
                <c:pt idx="179">
                  <c:v>8.3055555555555589</c:v>
                </c:pt>
                <c:pt idx="180">
                  <c:v>12.722222222222223</c:v>
                </c:pt>
                <c:pt idx="181">
                  <c:v>17.083333333333325</c:v>
                </c:pt>
                <c:pt idx="182">
                  <c:v>18.444444444444443</c:v>
                </c:pt>
                <c:pt idx="183">
                  <c:v>11.625</c:v>
                </c:pt>
                <c:pt idx="184">
                  <c:v>3.527777777777779</c:v>
                </c:pt>
                <c:pt idx="185">
                  <c:v>13.750000000000002</c:v>
                </c:pt>
                <c:pt idx="186">
                  <c:v>14.277777777777775</c:v>
                </c:pt>
                <c:pt idx="187">
                  <c:v>10.305555555555557</c:v>
                </c:pt>
                <c:pt idx="188">
                  <c:v>12.625</c:v>
                </c:pt>
                <c:pt idx="189">
                  <c:v>20.180555555555557</c:v>
                </c:pt>
                <c:pt idx="190">
                  <c:v>20.347222222222221</c:v>
                </c:pt>
                <c:pt idx="191">
                  <c:v>16.430555555555557</c:v>
                </c:pt>
                <c:pt idx="192">
                  <c:v>24.375000000000004</c:v>
                </c:pt>
                <c:pt idx="193">
                  <c:v>16.333333333333325</c:v>
                </c:pt>
                <c:pt idx="194">
                  <c:v>12.5</c:v>
                </c:pt>
                <c:pt idx="195">
                  <c:v>6.3472222222222232</c:v>
                </c:pt>
                <c:pt idx="196">
                  <c:v>8.0555555555555571</c:v>
                </c:pt>
                <c:pt idx="197">
                  <c:v>7.6527777777777768</c:v>
                </c:pt>
                <c:pt idx="198">
                  <c:v>14.902777777777779</c:v>
                </c:pt>
                <c:pt idx="199">
                  <c:v>11.125</c:v>
                </c:pt>
                <c:pt idx="200">
                  <c:v>15.680555555555555</c:v>
                </c:pt>
                <c:pt idx="201">
                  <c:v>13.763888888888889</c:v>
                </c:pt>
                <c:pt idx="202">
                  <c:v>17.791666666666668</c:v>
                </c:pt>
                <c:pt idx="203">
                  <c:v>18.861111111111111</c:v>
                </c:pt>
                <c:pt idx="204">
                  <c:v>18.416666666666668</c:v>
                </c:pt>
                <c:pt idx="205">
                  <c:v>17.930555555555557</c:v>
                </c:pt>
                <c:pt idx="206">
                  <c:v>16.638888888888896</c:v>
                </c:pt>
                <c:pt idx="207">
                  <c:v>17.069444444444443</c:v>
                </c:pt>
                <c:pt idx="208">
                  <c:v>15.791666666666666</c:v>
                </c:pt>
                <c:pt idx="209">
                  <c:v>12.138888888888888</c:v>
                </c:pt>
                <c:pt idx="210">
                  <c:v>14.486111111111111</c:v>
                </c:pt>
                <c:pt idx="211">
                  <c:v>15.083333333333334</c:v>
                </c:pt>
                <c:pt idx="212">
                  <c:v>12.000000000000002</c:v>
                </c:pt>
                <c:pt idx="213">
                  <c:v>10.430555555555555</c:v>
                </c:pt>
                <c:pt idx="214">
                  <c:v>11.54166666666667</c:v>
                </c:pt>
                <c:pt idx="215">
                  <c:v>16.430555555555557</c:v>
                </c:pt>
                <c:pt idx="216">
                  <c:v>24.097222222222221</c:v>
                </c:pt>
                <c:pt idx="217">
                  <c:v>7.3472222222222223</c:v>
                </c:pt>
                <c:pt idx="218">
                  <c:v>9.6111111111111072</c:v>
                </c:pt>
                <c:pt idx="219">
                  <c:v>11.29166666666667</c:v>
                </c:pt>
                <c:pt idx="220">
                  <c:v>15.069444444444448</c:v>
                </c:pt>
                <c:pt idx="221">
                  <c:v>9.5138888888888893</c:v>
                </c:pt>
                <c:pt idx="222">
                  <c:v>6.2916666666666679</c:v>
                </c:pt>
                <c:pt idx="223">
                  <c:v>9.4305555555555554</c:v>
                </c:pt>
                <c:pt idx="224">
                  <c:v>10.166666666666671</c:v>
                </c:pt>
                <c:pt idx="225">
                  <c:v>10.986111111111111</c:v>
                </c:pt>
                <c:pt idx="226">
                  <c:v>10.166666666666671</c:v>
                </c:pt>
                <c:pt idx="227">
                  <c:v>8.4166666666666679</c:v>
                </c:pt>
                <c:pt idx="228">
                  <c:v>32.75</c:v>
                </c:pt>
                <c:pt idx="229">
                  <c:v>15.638888888888888</c:v>
                </c:pt>
                <c:pt idx="230">
                  <c:v>19.472222222222214</c:v>
                </c:pt>
                <c:pt idx="231">
                  <c:v>16.069444444444446</c:v>
                </c:pt>
                <c:pt idx="232">
                  <c:v>22.638888888888896</c:v>
                </c:pt>
                <c:pt idx="233">
                  <c:v>7.4583333333333348</c:v>
                </c:pt>
                <c:pt idx="234">
                  <c:v>8.1666666666666679</c:v>
                </c:pt>
                <c:pt idx="235">
                  <c:v>11.555555555555559</c:v>
                </c:pt>
                <c:pt idx="236">
                  <c:v>12.777777777777775</c:v>
                </c:pt>
                <c:pt idx="237">
                  <c:v>14.986111111111111</c:v>
                </c:pt>
                <c:pt idx="238">
                  <c:v>17.69444444444445</c:v>
                </c:pt>
                <c:pt idx="239">
                  <c:v>28.625</c:v>
                </c:pt>
                <c:pt idx="240">
                  <c:v>24.680555555555557</c:v>
                </c:pt>
                <c:pt idx="241">
                  <c:v>15.791666666666666</c:v>
                </c:pt>
                <c:pt idx="242">
                  <c:v>12.652777777777777</c:v>
                </c:pt>
                <c:pt idx="243">
                  <c:v>14.208333333333332</c:v>
                </c:pt>
                <c:pt idx="244">
                  <c:v>24.833333333333325</c:v>
                </c:pt>
                <c:pt idx="245">
                  <c:v>19.736111111111114</c:v>
                </c:pt>
                <c:pt idx="246">
                  <c:v>22.041666666666668</c:v>
                </c:pt>
                <c:pt idx="247">
                  <c:v>15.444444444444446</c:v>
                </c:pt>
                <c:pt idx="248">
                  <c:v>6.7777777777777777</c:v>
                </c:pt>
                <c:pt idx="249">
                  <c:v>9.7083333333333339</c:v>
                </c:pt>
                <c:pt idx="250">
                  <c:v>19.736111111111114</c:v>
                </c:pt>
                <c:pt idx="251">
                  <c:v>23.277777777777782</c:v>
                </c:pt>
                <c:pt idx="252">
                  <c:v>23.930555555555557</c:v>
                </c:pt>
                <c:pt idx="253">
                  <c:v>20.69444444444445</c:v>
                </c:pt>
                <c:pt idx="254">
                  <c:v>27.333333333333329</c:v>
                </c:pt>
                <c:pt idx="255">
                  <c:v>24.680555555555557</c:v>
                </c:pt>
                <c:pt idx="256">
                  <c:v>31.25</c:v>
                </c:pt>
                <c:pt idx="257">
                  <c:v>34.708333333333343</c:v>
                </c:pt>
                <c:pt idx="258">
                  <c:v>24.944444444444446</c:v>
                </c:pt>
                <c:pt idx="259">
                  <c:v>9.1944444444444446</c:v>
                </c:pt>
                <c:pt idx="260">
                  <c:v>9.6388888888888875</c:v>
                </c:pt>
                <c:pt idx="261">
                  <c:v>8.6944444444444446</c:v>
                </c:pt>
                <c:pt idx="262">
                  <c:v>9.7638888888888893</c:v>
                </c:pt>
                <c:pt idx="263">
                  <c:v>12.777777777777775</c:v>
                </c:pt>
                <c:pt idx="264">
                  <c:v>15.277777777777777</c:v>
                </c:pt>
                <c:pt idx="265">
                  <c:v>19.138888888888896</c:v>
                </c:pt>
                <c:pt idx="266">
                  <c:v>20.069444444444443</c:v>
                </c:pt>
                <c:pt idx="267">
                  <c:v>19.208333333333325</c:v>
                </c:pt>
                <c:pt idx="268">
                  <c:v>20.875</c:v>
                </c:pt>
                <c:pt idx="269">
                  <c:v>28.611111111111118</c:v>
                </c:pt>
                <c:pt idx="270">
                  <c:v>21.25</c:v>
                </c:pt>
                <c:pt idx="271">
                  <c:v>18.708333333333325</c:v>
                </c:pt>
                <c:pt idx="272">
                  <c:v>18.680555555555554</c:v>
                </c:pt>
                <c:pt idx="273">
                  <c:v>18.458333333333321</c:v>
                </c:pt>
                <c:pt idx="274">
                  <c:v>14.152777777777777</c:v>
                </c:pt>
                <c:pt idx="275">
                  <c:v>14.777777777777777</c:v>
                </c:pt>
                <c:pt idx="276">
                  <c:v>11.236111111111109</c:v>
                </c:pt>
                <c:pt idx="277">
                  <c:v>6.7083333333333348</c:v>
                </c:pt>
                <c:pt idx="278">
                  <c:v>11.444444444444446</c:v>
                </c:pt>
                <c:pt idx="279">
                  <c:v>9.8611111111111089</c:v>
                </c:pt>
                <c:pt idx="280">
                  <c:v>14.944444444444446</c:v>
                </c:pt>
                <c:pt idx="281">
                  <c:v>20.972222222222214</c:v>
                </c:pt>
                <c:pt idx="282">
                  <c:v>12.180555555555555</c:v>
                </c:pt>
                <c:pt idx="283">
                  <c:v>7.2222222222222223</c:v>
                </c:pt>
                <c:pt idx="284">
                  <c:v>10.458333333333334</c:v>
                </c:pt>
                <c:pt idx="285">
                  <c:v>23.472222222222214</c:v>
                </c:pt>
                <c:pt idx="286">
                  <c:v>25.986111111111111</c:v>
                </c:pt>
                <c:pt idx="287">
                  <c:v>30.486111111111107</c:v>
                </c:pt>
                <c:pt idx="288">
                  <c:v>40.444444444444436</c:v>
                </c:pt>
                <c:pt idx="289">
                  <c:v>31.152777777777779</c:v>
                </c:pt>
                <c:pt idx="290">
                  <c:v>31.555555555555554</c:v>
                </c:pt>
                <c:pt idx="291">
                  <c:v>20.375</c:v>
                </c:pt>
                <c:pt idx="292">
                  <c:v>25.527777777777779</c:v>
                </c:pt>
                <c:pt idx="293">
                  <c:v>11.722222222222221</c:v>
                </c:pt>
                <c:pt idx="294">
                  <c:v>22.041666666666668</c:v>
                </c:pt>
                <c:pt idx="295">
                  <c:v>25.083333333333321</c:v>
                </c:pt>
                <c:pt idx="296">
                  <c:v>45.680555555555557</c:v>
                </c:pt>
                <c:pt idx="297">
                  <c:v>29.680555555555557</c:v>
                </c:pt>
                <c:pt idx="298">
                  <c:v>24.541666666666671</c:v>
                </c:pt>
                <c:pt idx="299">
                  <c:v>18.625</c:v>
                </c:pt>
                <c:pt idx="300">
                  <c:v>30.527777777777779</c:v>
                </c:pt>
                <c:pt idx="301">
                  <c:v>48.7638888888889</c:v>
                </c:pt>
                <c:pt idx="302">
                  <c:v>37.777777777777779</c:v>
                </c:pt>
                <c:pt idx="303">
                  <c:v>25.430555555555554</c:v>
                </c:pt>
                <c:pt idx="304">
                  <c:v>41.54166666666665</c:v>
                </c:pt>
                <c:pt idx="305">
                  <c:v>28.236111111111111</c:v>
                </c:pt>
                <c:pt idx="306">
                  <c:v>20.625</c:v>
                </c:pt>
                <c:pt idx="307">
                  <c:v>26.25</c:v>
                </c:pt>
                <c:pt idx="308">
                  <c:v>60.361111111111114</c:v>
                </c:pt>
                <c:pt idx="309">
                  <c:v>23.888888888888893</c:v>
                </c:pt>
                <c:pt idx="310">
                  <c:v>6.0000000000000009</c:v>
                </c:pt>
                <c:pt idx="311">
                  <c:v>10.125</c:v>
                </c:pt>
                <c:pt idx="312">
                  <c:v>13.902777777777779</c:v>
                </c:pt>
                <c:pt idx="313">
                  <c:v>27.569444444444446</c:v>
                </c:pt>
                <c:pt idx="314">
                  <c:v>44.680555555555557</c:v>
                </c:pt>
                <c:pt idx="315">
                  <c:v>11.138888888888888</c:v>
                </c:pt>
                <c:pt idx="316">
                  <c:v>18.916666666666668</c:v>
                </c:pt>
                <c:pt idx="317">
                  <c:v>35.2638888888889</c:v>
                </c:pt>
                <c:pt idx="318">
                  <c:v>41.75</c:v>
                </c:pt>
                <c:pt idx="319">
                  <c:v>49.66666666666665</c:v>
                </c:pt>
                <c:pt idx="320">
                  <c:v>46.430555555555557</c:v>
                </c:pt>
                <c:pt idx="321">
                  <c:v>20.375</c:v>
                </c:pt>
                <c:pt idx="322">
                  <c:v>26.833333333333329</c:v>
                </c:pt>
                <c:pt idx="323">
                  <c:v>23.750000000000004</c:v>
                </c:pt>
                <c:pt idx="324">
                  <c:v>43.930555555555557</c:v>
                </c:pt>
                <c:pt idx="325">
                  <c:v>59.527777777777779</c:v>
                </c:pt>
                <c:pt idx="326">
                  <c:v>47.001137656427765</c:v>
                </c:pt>
                <c:pt idx="327">
                  <c:v>60.770193401592721</c:v>
                </c:pt>
                <c:pt idx="328">
                  <c:v>75.587457337883933</c:v>
                </c:pt>
                <c:pt idx="329">
                  <c:v>72.986348122866858</c:v>
                </c:pt>
                <c:pt idx="330">
                  <c:v>71.433447098976117</c:v>
                </c:pt>
                <c:pt idx="331">
                  <c:v>17.340728100113761</c:v>
                </c:pt>
                <c:pt idx="332">
                  <c:v>7.6350967007963595</c:v>
                </c:pt>
                <c:pt idx="333">
                  <c:v>32.416808873720136</c:v>
                </c:pt>
                <c:pt idx="334">
                  <c:v>40.220136518771341</c:v>
                </c:pt>
                <c:pt idx="335">
                  <c:v>88.127133105802045</c:v>
                </c:pt>
                <c:pt idx="336">
                  <c:v>35.626137656427765</c:v>
                </c:pt>
                <c:pt idx="337">
                  <c:v>47.363481228668945</c:v>
                </c:pt>
                <c:pt idx="338">
                  <c:v>37.101393629124011</c:v>
                </c:pt>
                <c:pt idx="339">
                  <c:v>114.15116609783844</c:v>
                </c:pt>
                <c:pt idx="340">
                  <c:v>107.70833333333331</c:v>
                </c:pt>
                <c:pt idx="341">
                  <c:v>118.59722222222224</c:v>
                </c:pt>
                <c:pt idx="342">
                  <c:v>47.458333333333336</c:v>
                </c:pt>
                <c:pt idx="343">
                  <c:v>93.124999999999986</c:v>
                </c:pt>
                <c:pt idx="344">
                  <c:v>179.63888888888891</c:v>
                </c:pt>
                <c:pt idx="345">
                  <c:v>80.013888888888872</c:v>
                </c:pt>
                <c:pt idx="346">
                  <c:v>41.833333333333336</c:v>
                </c:pt>
                <c:pt idx="347">
                  <c:v>51.125000000000014</c:v>
                </c:pt>
                <c:pt idx="348">
                  <c:v>117.61111111111113</c:v>
                </c:pt>
                <c:pt idx="349">
                  <c:v>43.25</c:v>
                </c:pt>
                <c:pt idx="350">
                  <c:v>61.527777777777779</c:v>
                </c:pt>
                <c:pt idx="351">
                  <c:v>58.430555555555557</c:v>
                </c:pt>
                <c:pt idx="352">
                  <c:v>67.472222222222229</c:v>
                </c:pt>
                <c:pt idx="353">
                  <c:v>33.958333333333336</c:v>
                </c:pt>
                <c:pt idx="354">
                  <c:v>41.402777777777779</c:v>
                </c:pt>
                <c:pt idx="355">
                  <c:v>31.541666666666668</c:v>
                </c:pt>
                <c:pt idx="356">
                  <c:v>38.25</c:v>
                </c:pt>
                <c:pt idx="357">
                  <c:v>56.513888888888886</c:v>
                </c:pt>
                <c:pt idx="358">
                  <c:v>65.958333333333329</c:v>
                </c:pt>
                <c:pt idx="359">
                  <c:v>85.944444444444471</c:v>
                </c:pt>
                <c:pt idx="360">
                  <c:v>130.30555555555551</c:v>
                </c:pt>
                <c:pt idx="361">
                  <c:v>44.736111111111121</c:v>
                </c:pt>
                <c:pt idx="362">
                  <c:v>10.138888888888888</c:v>
                </c:pt>
                <c:pt idx="363">
                  <c:v>29.597222222222218</c:v>
                </c:pt>
                <c:pt idx="364">
                  <c:v>78.250000000000014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Graf!$D$2</c:f>
              <c:strCache>
                <c:ptCount val="1"/>
                <c:pt idx="0">
                  <c:v>B</c:v>
                </c:pt>
              </c:strCache>
            </c:strRef>
          </c:tx>
          <c:spPr>
            <a:ln w="12700"/>
          </c:spPr>
          <c:marker>
            <c:symbol val="none"/>
          </c:marker>
          <c:cat>
            <c:numRef>
              <c:f>Graf!$B$3:$B$367</c:f>
              <c:numCache>
                <c:formatCode>d/mmm/yy</c:formatCode>
                <c:ptCount val="365"/>
                <c:pt idx="0">
                  <c:v>42370</c:v>
                </c:pt>
                <c:pt idx="1">
                  <c:v>42371</c:v>
                </c:pt>
                <c:pt idx="2">
                  <c:v>42372</c:v>
                </c:pt>
                <c:pt idx="3">
                  <c:v>42373</c:v>
                </c:pt>
                <c:pt idx="4">
                  <c:v>42374</c:v>
                </c:pt>
                <c:pt idx="5">
                  <c:v>42375</c:v>
                </c:pt>
                <c:pt idx="6">
                  <c:v>42376</c:v>
                </c:pt>
                <c:pt idx="7">
                  <c:v>42377</c:v>
                </c:pt>
                <c:pt idx="8">
                  <c:v>42378</c:v>
                </c:pt>
                <c:pt idx="9">
                  <c:v>42379</c:v>
                </c:pt>
                <c:pt idx="10">
                  <c:v>42380</c:v>
                </c:pt>
                <c:pt idx="11">
                  <c:v>42381</c:v>
                </c:pt>
                <c:pt idx="12">
                  <c:v>42382</c:v>
                </c:pt>
                <c:pt idx="13">
                  <c:v>42383</c:v>
                </c:pt>
                <c:pt idx="14">
                  <c:v>42384</c:v>
                </c:pt>
                <c:pt idx="15">
                  <c:v>42385</c:v>
                </c:pt>
                <c:pt idx="16">
                  <c:v>42386</c:v>
                </c:pt>
                <c:pt idx="17">
                  <c:v>42387</c:v>
                </c:pt>
                <c:pt idx="18">
                  <c:v>42388</c:v>
                </c:pt>
                <c:pt idx="19">
                  <c:v>42389</c:v>
                </c:pt>
                <c:pt idx="20">
                  <c:v>42390</c:v>
                </c:pt>
                <c:pt idx="21">
                  <c:v>42391</c:v>
                </c:pt>
                <c:pt idx="22">
                  <c:v>42392</c:v>
                </c:pt>
                <c:pt idx="23">
                  <c:v>42393</c:v>
                </c:pt>
                <c:pt idx="24">
                  <c:v>42394</c:v>
                </c:pt>
                <c:pt idx="25">
                  <c:v>42395</c:v>
                </c:pt>
                <c:pt idx="26">
                  <c:v>42396</c:v>
                </c:pt>
                <c:pt idx="27">
                  <c:v>42397</c:v>
                </c:pt>
                <c:pt idx="28">
                  <c:v>42398</c:v>
                </c:pt>
                <c:pt idx="29">
                  <c:v>42399</c:v>
                </c:pt>
                <c:pt idx="30">
                  <c:v>42400</c:v>
                </c:pt>
                <c:pt idx="31">
                  <c:v>42401</c:v>
                </c:pt>
                <c:pt idx="32">
                  <c:v>42402</c:v>
                </c:pt>
                <c:pt idx="33">
                  <c:v>42403</c:v>
                </c:pt>
                <c:pt idx="34">
                  <c:v>42404</c:v>
                </c:pt>
                <c:pt idx="35">
                  <c:v>42405</c:v>
                </c:pt>
                <c:pt idx="36">
                  <c:v>42406</c:v>
                </c:pt>
                <c:pt idx="37">
                  <c:v>42407</c:v>
                </c:pt>
                <c:pt idx="38">
                  <c:v>42408</c:v>
                </c:pt>
                <c:pt idx="39">
                  <c:v>42409</c:v>
                </c:pt>
                <c:pt idx="40">
                  <c:v>42410</c:v>
                </c:pt>
                <c:pt idx="41">
                  <c:v>42411</c:v>
                </c:pt>
                <c:pt idx="42">
                  <c:v>42412</c:v>
                </c:pt>
                <c:pt idx="43">
                  <c:v>42413</c:v>
                </c:pt>
                <c:pt idx="44">
                  <c:v>42414</c:v>
                </c:pt>
                <c:pt idx="45">
                  <c:v>42415</c:v>
                </c:pt>
                <c:pt idx="46">
                  <c:v>42416</c:v>
                </c:pt>
                <c:pt idx="47">
                  <c:v>42417</c:v>
                </c:pt>
                <c:pt idx="48">
                  <c:v>42418</c:v>
                </c:pt>
                <c:pt idx="49">
                  <c:v>42419</c:v>
                </c:pt>
                <c:pt idx="50">
                  <c:v>42420</c:v>
                </c:pt>
                <c:pt idx="51">
                  <c:v>42421</c:v>
                </c:pt>
                <c:pt idx="52">
                  <c:v>42422</c:v>
                </c:pt>
                <c:pt idx="53">
                  <c:v>42423</c:v>
                </c:pt>
                <c:pt idx="54">
                  <c:v>42424</c:v>
                </c:pt>
                <c:pt idx="55">
                  <c:v>42425</c:v>
                </c:pt>
                <c:pt idx="56">
                  <c:v>42426</c:v>
                </c:pt>
                <c:pt idx="57">
                  <c:v>42427</c:v>
                </c:pt>
                <c:pt idx="58">
                  <c:v>42428</c:v>
                </c:pt>
                <c:pt idx="59">
                  <c:v>42429</c:v>
                </c:pt>
                <c:pt idx="60">
                  <c:v>42430</c:v>
                </c:pt>
                <c:pt idx="61">
                  <c:v>42431</c:v>
                </c:pt>
                <c:pt idx="62">
                  <c:v>42432</c:v>
                </c:pt>
                <c:pt idx="63">
                  <c:v>42433</c:v>
                </c:pt>
                <c:pt idx="64">
                  <c:v>42434</c:v>
                </c:pt>
                <c:pt idx="65">
                  <c:v>42435</c:v>
                </c:pt>
                <c:pt idx="66">
                  <c:v>42436</c:v>
                </c:pt>
                <c:pt idx="67">
                  <c:v>42437</c:v>
                </c:pt>
                <c:pt idx="68">
                  <c:v>42438</c:v>
                </c:pt>
                <c:pt idx="69">
                  <c:v>42439</c:v>
                </c:pt>
                <c:pt idx="70">
                  <c:v>42440</c:v>
                </c:pt>
                <c:pt idx="71">
                  <c:v>42441</c:v>
                </c:pt>
                <c:pt idx="72">
                  <c:v>42442</c:v>
                </c:pt>
                <c:pt idx="73">
                  <c:v>42443</c:v>
                </c:pt>
                <c:pt idx="74">
                  <c:v>42444</c:v>
                </c:pt>
                <c:pt idx="75">
                  <c:v>42445</c:v>
                </c:pt>
                <c:pt idx="76">
                  <c:v>42446</c:v>
                </c:pt>
                <c:pt idx="77">
                  <c:v>42447</c:v>
                </c:pt>
                <c:pt idx="78">
                  <c:v>42448</c:v>
                </c:pt>
                <c:pt idx="79">
                  <c:v>42449</c:v>
                </c:pt>
                <c:pt idx="80">
                  <c:v>42450</c:v>
                </c:pt>
                <c:pt idx="81">
                  <c:v>42451</c:v>
                </c:pt>
                <c:pt idx="82">
                  <c:v>42452</c:v>
                </c:pt>
                <c:pt idx="83">
                  <c:v>42453</c:v>
                </c:pt>
                <c:pt idx="84">
                  <c:v>42454</c:v>
                </c:pt>
                <c:pt idx="85">
                  <c:v>42455</c:v>
                </c:pt>
                <c:pt idx="86">
                  <c:v>42456</c:v>
                </c:pt>
                <c:pt idx="87">
                  <c:v>42457</c:v>
                </c:pt>
                <c:pt idx="88">
                  <c:v>42458</c:v>
                </c:pt>
                <c:pt idx="89">
                  <c:v>42459</c:v>
                </c:pt>
                <c:pt idx="90">
                  <c:v>42460</c:v>
                </c:pt>
                <c:pt idx="91">
                  <c:v>42461</c:v>
                </c:pt>
                <c:pt idx="92">
                  <c:v>42462</c:v>
                </c:pt>
                <c:pt idx="93">
                  <c:v>42463</c:v>
                </c:pt>
                <c:pt idx="94">
                  <c:v>42464</c:v>
                </c:pt>
                <c:pt idx="95">
                  <c:v>42465</c:v>
                </c:pt>
                <c:pt idx="96">
                  <c:v>42466</c:v>
                </c:pt>
                <c:pt idx="97">
                  <c:v>42467</c:v>
                </c:pt>
                <c:pt idx="98">
                  <c:v>42468</c:v>
                </c:pt>
                <c:pt idx="99">
                  <c:v>42469</c:v>
                </c:pt>
                <c:pt idx="100">
                  <c:v>42470</c:v>
                </c:pt>
                <c:pt idx="101">
                  <c:v>42471</c:v>
                </c:pt>
                <c:pt idx="102">
                  <c:v>42472</c:v>
                </c:pt>
                <c:pt idx="103">
                  <c:v>42473</c:v>
                </c:pt>
                <c:pt idx="104">
                  <c:v>42474</c:v>
                </c:pt>
                <c:pt idx="105">
                  <c:v>42475</c:v>
                </c:pt>
                <c:pt idx="106">
                  <c:v>42476</c:v>
                </c:pt>
                <c:pt idx="107">
                  <c:v>42477</c:v>
                </c:pt>
                <c:pt idx="108">
                  <c:v>42478</c:v>
                </c:pt>
                <c:pt idx="109">
                  <c:v>42479</c:v>
                </c:pt>
                <c:pt idx="110">
                  <c:v>42480</c:v>
                </c:pt>
                <c:pt idx="111">
                  <c:v>42481</c:v>
                </c:pt>
                <c:pt idx="112">
                  <c:v>42482</c:v>
                </c:pt>
                <c:pt idx="113">
                  <c:v>42483</c:v>
                </c:pt>
                <c:pt idx="114">
                  <c:v>42484</c:v>
                </c:pt>
                <c:pt idx="115">
                  <c:v>42485</c:v>
                </c:pt>
                <c:pt idx="116">
                  <c:v>42486</c:v>
                </c:pt>
                <c:pt idx="117">
                  <c:v>42487</c:v>
                </c:pt>
                <c:pt idx="118">
                  <c:v>42488</c:v>
                </c:pt>
                <c:pt idx="119">
                  <c:v>42489</c:v>
                </c:pt>
                <c:pt idx="120">
                  <c:v>42490</c:v>
                </c:pt>
                <c:pt idx="121">
                  <c:v>42491</c:v>
                </c:pt>
                <c:pt idx="122">
                  <c:v>42492</c:v>
                </c:pt>
                <c:pt idx="123">
                  <c:v>42493</c:v>
                </c:pt>
                <c:pt idx="124">
                  <c:v>42494</c:v>
                </c:pt>
                <c:pt idx="125">
                  <c:v>42495</c:v>
                </c:pt>
                <c:pt idx="126">
                  <c:v>42496</c:v>
                </c:pt>
                <c:pt idx="127">
                  <c:v>42497</c:v>
                </c:pt>
                <c:pt idx="128">
                  <c:v>42498</c:v>
                </c:pt>
                <c:pt idx="129">
                  <c:v>42499</c:v>
                </c:pt>
                <c:pt idx="130">
                  <c:v>42500</c:v>
                </c:pt>
                <c:pt idx="131">
                  <c:v>42501</c:v>
                </c:pt>
                <c:pt idx="132">
                  <c:v>42502</c:v>
                </c:pt>
                <c:pt idx="133">
                  <c:v>42503</c:v>
                </c:pt>
                <c:pt idx="134">
                  <c:v>42504</c:v>
                </c:pt>
                <c:pt idx="135">
                  <c:v>42505</c:v>
                </c:pt>
                <c:pt idx="136">
                  <c:v>42506</c:v>
                </c:pt>
                <c:pt idx="137">
                  <c:v>42507</c:v>
                </c:pt>
                <c:pt idx="138">
                  <c:v>42508</c:v>
                </c:pt>
                <c:pt idx="139">
                  <c:v>42509</c:v>
                </c:pt>
                <c:pt idx="140">
                  <c:v>42510</c:v>
                </c:pt>
                <c:pt idx="141">
                  <c:v>42511</c:v>
                </c:pt>
                <c:pt idx="142">
                  <c:v>42512</c:v>
                </c:pt>
                <c:pt idx="143">
                  <c:v>42513</c:v>
                </c:pt>
                <c:pt idx="144">
                  <c:v>42514</c:v>
                </c:pt>
                <c:pt idx="145">
                  <c:v>42515</c:v>
                </c:pt>
                <c:pt idx="146">
                  <c:v>42516</c:v>
                </c:pt>
                <c:pt idx="147">
                  <c:v>42517</c:v>
                </c:pt>
                <c:pt idx="148">
                  <c:v>42518</c:v>
                </c:pt>
                <c:pt idx="149">
                  <c:v>42519</c:v>
                </c:pt>
                <c:pt idx="150">
                  <c:v>42520</c:v>
                </c:pt>
                <c:pt idx="151">
                  <c:v>42521</c:v>
                </c:pt>
                <c:pt idx="152">
                  <c:v>42522</c:v>
                </c:pt>
                <c:pt idx="153">
                  <c:v>42523</c:v>
                </c:pt>
                <c:pt idx="154">
                  <c:v>42524</c:v>
                </c:pt>
                <c:pt idx="155">
                  <c:v>42525</c:v>
                </c:pt>
                <c:pt idx="156">
                  <c:v>42526</c:v>
                </c:pt>
                <c:pt idx="157">
                  <c:v>42527</c:v>
                </c:pt>
                <c:pt idx="158">
                  <c:v>42528</c:v>
                </c:pt>
                <c:pt idx="159">
                  <c:v>42529</c:v>
                </c:pt>
                <c:pt idx="160">
                  <c:v>42530</c:v>
                </c:pt>
                <c:pt idx="161">
                  <c:v>42531</c:v>
                </c:pt>
                <c:pt idx="162">
                  <c:v>42532</c:v>
                </c:pt>
                <c:pt idx="163">
                  <c:v>42533</c:v>
                </c:pt>
                <c:pt idx="164">
                  <c:v>42534</c:v>
                </c:pt>
                <c:pt idx="165">
                  <c:v>42535</c:v>
                </c:pt>
                <c:pt idx="166">
                  <c:v>42536</c:v>
                </c:pt>
                <c:pt idx="167">
                  <c:v>42537</c:v>
                </c:pt>
                <c:pt idx="168">
                  <c:v>42538</c:v>
                </c:pt>
                <c:pt idx="169">
                  <c:v>42539</c:v>
                </c:pt>
                <c:pt idx="170">
                  <c:v>42540</c:v>
                </c:pt>
                <c:pt idx="171">
                  <c:v>42541</c:v>
                </c:pt>
                <c:pt idx="172">
                  <c:v>42542</c:v>
                </c:pt>
                <c:pt idx="173">
                  <c:v>42543</c:v>
                </c:pt>
                <c:pt idx="174">
                  <c:v>42544</c:v>
                </c:pt>
                <c:pt idx="175">
                  <c:v>42545</c:v>
                </c:pt>
                <c:pt idx="176">
                  <c:v>42546</c:v>
                </c:pt>
                <c:pt idx="177">
                  <c:v>42547</c:v>
                </c:pt>
                <c:pt idx="178">
                  <c:v>42548</c:v>
                </c:pt>
                <c:pt idx="179">
                  <c:v>42549</c:v>
                </c:pt>
                <c:pt idx="180">
                  <c:v>42550</c:v>
                </c:pt>
                <c:pt idx="181">
                  <c:v>42551</c:v>
                </c:pt>
                <c:pt idx="182">
                  <c:v>42552</c:v>
                </c:pt>
                <c:pt idx="183">
                  <c:v>42553</c:v>
                </c:pt>
                <c:pt idx="184">
                  <c:v>42554</c:v>
                </c:pt>
                <c:pt idx="185">
                  <c:v>42555</c:v>
                </c:pt>
                <c:pt idx="186">
                  <c:v>42556</c:v>
                </c:pt>
                <c:pt idx="187">
                  <c:v>42557</c:v>
                </c:pt>
                <c:pt idx="188">
                  <c:v>42558</c:v>
                </c:pt>
                <c:pt idx="189">
                  <c:v>42559</c:v>
                </c:pt>
                <c:pt idx="190">
                  <c:v>42560</c:v>
                </c:pt>
                <c:pt idx="191">
                  <c:v>42561</c:v>
                </c:pt>
                <c:pt idx="192">
                  <c:v>42562</c:v>
                </c:pt>
                <c:pt idx="193">
                  <c:v>42563</c:v>
                </c:pt>
                <c:pt idx="194">
                  <c:v>42564</c:v>
                </c:pt>
                <c:pt idx="195">
                  <c:v>42565</c:v>
                </c:pt>
                <c:pt idx="196">
                  <c:v>42566</c:v>
                </c:pt>
                <c:pt idx="197">
                  <c:v>42567</c:v>
                </c:pt>
                <c:pt idx="198">
                  <c:v>42568</c:v>
                </c:pt>
                <c:pt idx="199">
                  <c:v>42569</c:v>
                </c:pt>
                <c:pt idx="200">
                  <c:v>42570</c:v>
                </c:pt>
                <c:pt idx="201">
                  <c:v>42571</c:v>
                </c:pt>
                <c:pt idx="202">
                  <c:v>42572</c:v>
                </c:pt>
                <c:pt idx="203">
                  <c:v>42573</c:v>
                </c:pt>
                <c:pt idx="204">
                  <c:v>42574</c:v>
                </c:pt>
                <c:pt idx="205">
                  <c:v>42575</c:v>
                </c:pt>
                <c:pt idx="206">
                  <c:v>42576</c:v>
                </c:pt>
                <c:pt idx="207">
                  <c:v>42577</c:v>
                </c:pt>
                <c:pt idx="208">
                  <c:v>42578</c:v>
                </c:pt>
                <c:pt idx="209">
                  <c:v>42579</c:v>
                </c:pt>
                <c:pt idx="210">
                  <c:v>42580</c:v>
                </c:pt>
                <c:pt idx="211">
                  <c:v>42581</c:v>
                </c:pt>
                <c:pt idx="212">
                  <c:v>42582</c:v>
                </c:pt>
                <c:pt idx="213">
                  <c:v>42583</c:v>
                </c:pt>
                <c:pt idx="214">
                  <c:v>42584</c:v>
                </c:pt>
                <c:pt idx="215">
                  <c:v>42585</c:v>
                </c:pt>
                <c:pt idx="216">
                  <c:v>42586</c:v>
                </c:pt>
                <c:pt idx="217">
                  <c:v>42587</c:v>
                </c:pt>
                <c:pt idx="218">
                  <c:v>42588</c:v>
                </c:pt>
                <c:pt idx="219">
                  <c:v>42589</c:v>
                </c:pt>
                <c:pt idx="220">
                  <c:v>42590</c:v>
                </c:pt>
                <c:pt idx="221">
                  <c:v>42591</c:v>
                </c:pt>
                <c:pt idx="222">
                  <c:v>42592</c:v>
                </c:pt>
                <c:pt idx="223">
                  <c:v>42593</c:v>
                </c:pt>
                <c:pt idx="224">
                  <c:v>42594</c:v>
                </c:pt>
                <c:pt idx="225">
                  <c:v>42595</c:v>
                </c:pt>
                <c:pt idx="226">
                  <c:v>42596</c:v>
                </c:pt>
                <c:pt idx="227">
                  <c:v>42597</c:v>
                </c:pt>
                <c:pt idx="228">
                  <c:v>42598</c:v>
                </c:pt>
                <c:pt idx="229">
                  <c:v>42599</c:v>
                </c:pt>
                <c:pt idx="230">
                  <c:v>42600</c:v>
                </c:pt>
                <c:pt idx="231">
                  <c:v>42601</c:v>
                </c:pt>
                <c:pt idx="232">
                  <c:v>42602</c:v>
                </c:pt>
                <c:pt idx="233">
                  <c:v>42603</c:v>
                </c:pt>
                <c:pt idx="234">
                  <c:v>42604</c:v>
                </c:pt>
                <c:pt idx="235">
                  <c:v>42605</c:v>
                </c:pt>
                <c:pt idx="236">
                  <c:v>42606</c:v>
                </c:pt>
                <c:pt idx="237">
                  <c:v>42607</c:v>
                </c:pt>
                <c:pt idx="238">
                  <c:v>42608</c:v>
                </c:pt>
                <c:pt idx="239">
                  <c:v>42609</c:v>
                </c:pt>
                <c:pt idx="240">
                  <c:v>42610</c:v>
                </c:pt>
                <c:pt idx="241">
                  <c:v>42611</c:v>
                </c:pt>
                <c:pt idx="242">
                  <c:v>42612</c:v>
                </c:pt>
                <c:pt idx="243">
                  <c:v>42613</c:v>
                </c:pt>
                <c:pt idx="244">
                  <c:v>42614</c:v>
                </c:pt>
                <c:pt idx="245">
                  <c:v>42615</c:v>
                </c:pt>
                <c:pt idx="246">
                  <c:v>42616</c:v>
                </c:pt>
                <c:pt idx="247">
                  <c:v>42617</c:v>
                </c:pt>
                <c:pt idx="248">
                  <c:v>42618</c:v>
                </c:pt>
                <c:pt idx="249">
                  <c:v>42619</c:v>
                </c:pt>
                <c:pt idx="250">
                  <c:v>42620</c:v>
                </c:pt>
                <c:pt idx="251">
                  <c:v>42621</c:v>
                </c:pt>
                <c:pt idx="252">
                  <c:v>42622</c:v>
                </c:pt>
                <c:pt idx="253">
                  <c:v>42623</c:v>
                </c:pt>
                <c:pt idx="254">
                  <c:v>42624</c:v>
                </c:pt>
                <c:pt idx="255">
                  <c:v>42625</c:v>
                </c:pt>
                <c:pt idx="256">
                  <c:v>42626</c:v>
                </c:pt>
                <c:pt idx="257">
                  <c:v>42627</c:v>
                </c:pt>
                <c:pt idx="258">
                  <c:v>42628</c:v>
                </c:pt>
                <c:pt idx="259">
                  <c:v>42629</c:v>
                </c:pt>
                <c:pt idx="260">
                  <c:v>42630</c:v>
                </c:pt>
                <c:pt idx="261">
                  <c:v>42631</c:v>
                </c:pt>
                <c:pt idx="262">
                  <c:v>42632</c:v>
                </c:pt>
                <c:pt idx="263">
                  <c:v>42633</c:v>
                </c:pt>
                <c:pt idx="264">
                  <c:v>42634</c:v>
                </c:pt>
                <c:pt idx="265">
                  <c:v>42635</c:v>
                </c:pt>
                <c:pt idx="266">
                  <c:v>42636</c:v>
                </c:pt>
                <c:pt idx="267">
                  <c:v>42637</c:v>
                </c:pt>
                <c:pt idx="268">
                  <c:v>42638</c:v>
                </c:pt>
                <c:pt idx="269">
                  <c:v>42639</c:v>
                </c:pt>
                <c:pt idx="270">
                  <c:v>42640</c:v>
                </c:pt>
                <c:pt idx="271">
                  <c:v>42641</c:v>
                </c:pt>
                <c:pt idx="272">
                  <c:v>42642</c:v>
                </c:pt>
                <c:pt idx="273">
                  <c:v>42643</c:v>
                </c:pt>
                <c:pt idx="274">
                  <c:v>42644</c:v>
                </c:pt>
                <c:pt idx="275">
                  <c:v>42645</c:v>
                </c:pt>
                <c:pt idx="276">
                  <c:v>42646</c:v>
                </c:pt>
                <c:pt idx="277">
                  <c:v>42647</c:v>
                </c:pt>
                <c:pt idx="278">
                  <c:v>42648</c:v>
                </c:pt>
                <c:pt idx="279">
                  <c:v>42649</c:v>
                </c:pt>
                <c:pt idx="280">
                  <c:v>42650</c:v>
                </c:pt>
                <c:pt idx="281">
                  <c:v>42651</c:v>
                </c:pt>
                <c:pt idx="282">
                  <c:v>42652</c:v>
                </c:pt>
                <c:pt idx="283">
                  <c:v>42653</c:v>
                </c:pt>
                <c:pt idx="284">
                  <c:v>42654</c:v>
                </c:pt>
                <c:pt idx="285">
                  <c:v>42655</c:v>
                </c:pt>
                <c:pt idx="286">
                  <c:v>42656</c:v>
                </c:pt>
                <c:pt idx="287">
                  <c:v>42657</c:v>
                </c:pt>
                <c:pt idx="288">
                  <c:v>42658</c:v>
                </c:pt>
                <c:pt idx="289">
                  <c:v>42659</c:v>
                </c:pt>
                <c:pt idx="290">
                  <c:v>42660</c:v>
                </c:pt>
                <c:pt idx="291">
                  <c:v>42661</c:v>
                </c:pt>
                <c:pt idx="292">
                  <c:v>42662</c:v>
                </c:pt>
                <c:pt idx="293">
                  <c:v>42663</c:v>
                </c:pt>
                <c:pt idx="294">
                  <c:v>42664</c:v>
                </c:pt>
                <c:pt idx="295">
                  <c:v>42665</c:v>
                </c:pt>
                <c:pt idx="296">
                  <c:v>42666</c:v>
                </c:pt>
                <c:pt idx="297">
                  <c:v>42667</c:v>
                </c:pt>
                <c:pt idx="298">
                  <c:v>42668</c:v>
                </c:pt>
                <c:pt idx="299">
                  <c:v>42669</c:v>
                </c:pt>
                <c:pt idx="300">
                  <c:v>42670</c:v>
                </c:pt>
                <c:pt idx="301">
                  <c:v>42671</c:v>
                </c:pt>
                <c:pt idx="302">
                  <c:v>42672</c:v>
                </c:pt>
                <c:pt idx="303">
                  <c:v>42673</c:v>
                </c:pt>
                <c:pt idx="304">
                  <c:v>42674</c:v>
                </c:pt>
                <c:pt idx="305">
                  <c:v>42675</c:v>
                </c:pt>
                <c:pt idx="306">
                  <c:v>42676</c:v>
                </c:pt>
                <c:pt idx="307">
                  <c:v>42677</c:v>
                </c:pt>
                <c:pt idx="308">
                  <c:v>42678</c:v>
                </c:pt>
                <c:pt idx="309">
                  <c:v>42679</c:v>
                </c:pt>
                <c:pt idx="310">
                  <c:v>42680</c:v>
                </c:pt>
                <c:pt idx="311">
                  <c:v>42681</c:v>
                </c:pt>
                <c:pt idx="312">
                  <c:v>42682</c:v>
                </c:pt>
                <c:pt idx="313">
                  <c:v>42683</c:v>
                </c:pt>
                <c:pt idx="314">
                  <c:v>42684</c:v>
                </c:pt>
                <c:pt idx="315">
                  <c:v>42685</c:v>
                </c:pt>
                <c:pt idx="316">
                  <c:v>42686</c:v>
                </c:pt>
                <c:pt idx="317">
                  <c:v>42687</c:v>
                </c:pt>
                <c:pt idx="318">
                  <c:v>42688</c:v>
                </c:pt>
                <c:pt idx="319">
                  <c:v>42689</c:v>
                </c:pt>
                <c:pt idx="320">
                  <c:v>42690</c:v>
                </c:pt>
                <c:pt idx="321">
                  <c:v>42691</c:v>
                </c:pt>
                <c:pt idx="322">
                  <c:v>42692</c:v>
                </c:pt>
                <c:pt idx="323">
                  <c:v>42693</c:v>
                </c:pt>
                <c:pt idx="324">
                  <c:v>42694</c:v>
                </c:pt>
                <c:pt idx="325">
                  <c:v>42695</c:v>
                </c:pt>
                <c:pt idx="326">
                  <c:v>42696</c:v>
                </c:pt>
                <c:pt idx="327">
                  <c:v>42697</c:v>
                </c:pt>
                <c:pt idx="328">
                  <c:v>42698</c:v>
                </c:pt>
                <c:pt idx="329">
                  <c:v>42699</c:v>
                </c:pt>
                <c:pt idx="330">
                  <c:v>42700</c:v>
                </c:pt>
                <c:pt idx="331">
                  <c:v>42701</c:v>
                </c:pt>
                <c:pt idx="332">
                  <c:v>42702</c:v>
                </c:pt>
                <c:pt idx="333">
                  <c:v>42703</c:v>
                </c:pt>
                <c:pt idx="334">
                  <c:v>42704</c:v>
                </c:pt>
                <c:pt idx="335">
                  <c:v>42705</c:v>
                </c:pt>
                <c:pt idx="336">
                  <c:v>42706</c:v>
                </c:pt>
                <c:pt idx="337">
                  <c:v>42707</c:v>
                </c:pt>
                <c:pt idx="338">
                  <c:v>42708</c:v>
                </c:pt>
                <c:pt idx="339">
                  <c:v>42709</c:v>
                </c:pt>
                <c:pt idx="340">
                  <c:v>42710</c:v>
                </c:pt>
                <c:pt idx="341">
                  <c:v>42711</c:v>
                </c:pt>
                <c:pt idx="342">
                  <c:v>42712</c:v>
                </c:pt>
                <c:pt idx="343">
                  <c:v>42713</c:v>
                </c:pt>
                <c:pt idx="344">
                  <c:v>42714</c:v>
                </c:pt>
                <c:pt idx="345">
                  <c:v>42715</c:v>
                </c:pt>
                <c:pt idx="346">
                  <c:v>42716</c:v>
                </c:pt>
                <c:pt idx="347">
                  <c:v>42717</c:v>
                </c:pt>
                <c:pt idx="348">
                  <c:v>42718</c:v>
                </c:pt>
                <c:pt idx="349">
                  <c:v>42719</c:v>
                </c:pt>
                <c:pt idx="350">
                  <c:v>42720</c:v>
                </c:pt>
                <c:pt idx="351">
                  <c:v>42721</c:v>
                </c:pt>
                <c:pt idx="352">
                  <c:v>42722</c:v>
                </c:pt>
                <c:pt idx="353">
                  <c:v>42723</c:v>
                </c:pt>
                <c:pt idx="354">
                  <c:v>42724</c:v>
                </c:pt>
                <c:pt idx="355">
                  <c:v>42725</c:v>
                </c:pt>
                <c:pt idx="356">
                  <c:v>42726</c:v>
                </c:pt>
                <c:pt idx="357">
                  <c:v>42727</c:v>
                </c:pt>
                <c:pt idx="358">
                  <c:v>42728</c:v>
                </c:pt>
                <c:pt idx="359">
                  <c:v>42729</c:v>
                </c:pt>
                <c:pt idx="360">
                  <c:v>42730</c:v>
                </c:pt>
                <c:pt idx="361">
                  <c:v>42731</c:v>
                </c:pt>
                <c:pt idx="362">
                  <c:v>42732</c:v>
                </c:pt>
                <c:pt idx="363">
                  <c:v>42733</c:v>
                </c:pt>
                <c:pt idx="364">
                  <c:v>42734</c:v>
                </c:pt>
              </c:numCache>
            </c:numRef>
          </c:cat>
          <c:val>
            <c:numRef>
              <c:f>Graf!$D$3:$D$367</c:f>
              <c:numCache>
                <c:formatCode>0.00</c:formatCode>
                <c:ptCount val="365"/>
                <c:pt idx="0">
                  <c:v>92.333333333333329</c:v>
                </c:pt>
                <c:pt idx="1">
                  <c:v>51.486111111111114</c:v>
                </c:pt>
                <c:pt idx="2">
                  <c:v>46.541666666666643</c:v>
                </c:pt>
                <c:pt idx="3">
                  <c:v>61.569444444444436</c:v>
                </c:pt>
                <c:pt idx="4">
                  <c:v>72.277777777777771</c:v>
                </c:pt>
                <c:pt idx="5">
                  <c:v>57.013888888888886</c:v>
                </c:pt>
                <c:pt idx="6">
                  <c:v>70.555555555555543</c:v>
                </c:pt>
                <c:pt idx="7">
                  <c:v>156.13888888888889</c:v>
                </c:pt>
                <c:pt idx="8">
                  <c:v>200.68055555555554</c:v>
                </c:pt>
                <c:pt idx="9">
                  <c:v>150.84722222222223</c:v>
                </c:pt>
                <c:pt idx="10">
                  <c:v>13.097222222222221</c:v>
                </c:pt>
                <c:pt idx="11">
                  <c:v>48.972222222222221</c:v>
                </c:pt>
                <c:pt idx="12">
                  <c:v>78.888888888888857</c:v>
                </c:pt>
                <c:pt idx="13">
                  <c:v>86.92138888888887</c:v>
                </c:pt>
                <c:pt idx="14">
                  <c:v>43.055555555555557</c:v>
                </c:pt>
                <c:pt idx="15">
                  <c:v>17.902777777777775</c:v>
                </c:pt>
                <c:pt idx="16">
                  <c:v>23.361111111111111</c:v>
                </c:pt>
                <c:pt idx="17">
                  <c:v>78.222222222222229</c:v>
                </c:pt>
                <c:pt idx="18">
                  <c:v>75.069444444444443</c:v>
                </c:pt>
                <c:pt idx="19">
                  <c:v>116.08333333333331</c:v>
                </c:pt>
                <c:pt idx="20">
                  <c:v>50.222222222222229</c:v>
                </c:pt>
                <c:pt idx="21">
                  <c:v>80.555555555555543</c:v>
                </c:pt>
                <c:pt idx="22">
                  <c:v>114.77777777777777</c:v>
                </c:pt>
                <c:pt idx="23">
                  <c:v>163.34722222222223</c:v>
                </c:pt>
                <c:pt idx="24">
                  <c:v>134.01388888888886</c:v>
                </c:pt>
                <c:pt idx="25">
                  <c:v>109.34722222222224</c:v>
                </c:pt>
                <c:pt idx="26">
                  <c:v>74.5</c:v>
                </c:pt>
                <c:pt idx="27">
                  <c:v>38.680555555555557</c:v>
                </c:pt>
                <c:pt idx="28">
                  <c:v>82.180555555555543</c:v>
                </c:pt>
                <c:pt idx="29">
                  <c:v>12.763888888888889</c:v>
                </c:pt>
                <c:pt idx="30">
                  <c:v>22.5</c:v>
                </c:pt>
                <c:pt idx="31">
                  <c:v>24.5</c:v>
                </c:pt>
                <c:pt idx="32">
                  <c:v>14.722222222222221</c:v>
                </c:pt>
                <c:pt idx="33">
                  <c:v>12.569444444444448</c:v>
                </c:pt>
                <c:pt idx="34">
                  <c:v>29.208333333333325</c:v>
                </c:pt>
                <c:pt idx="35">
                  <c:v>42.652777777777779</c:v>
                </c:pt>
                <c:pt idx="36">
                  <c:v>13.388888888888893</c:v>
                </c:pt>
                <c:pt idx="37">
                  <c:v>28.569444444444446</c:v>
                </c:pt>
                <c:pt idx="38">
                  <c:v>15.611111111111109</c:v>
                </c:pt>
                <c:pt idx="39">
                  <c:v>9.1666666666666679</c:v>
                </c:pt>
                <c:pt idx="40">
                  <c:v>19.513888888888896</c:v>
                </c:pt>
                <c:pt idx="41">
                  <c:v>44.847222222222214</c:v>
                </c:pt>
                <c:pt idx="42">
                  <c:v>29.750000000000004</c:v>
                </c:pt>
                <c:pt idx="43">
                  <c:v>33.305555555555557</c:v>
                </c:pt>
                <c:pt idx="44">
                  <c:v>36.1388888888889</c:v>
                </c:pt>
                <c:pt idx="45">
                  <c:v>16.277777777777779</c:v>
                </c:pt>
                <c:pt idx="46">
                  <c:v>17.333333333333329</c:v>
                </c:pt>
                <c:pt idx="47">
                  <c:v>29.458333333333325</c:v>
                </c:pt>
                <c:pt idx="48">
                  <c:v>21.541666666666668</c:v>
                </c:pt>
                <c:pt idx="49">
                  <c:v>15.944444444444446</c:v>
                </c:pt>
                <c:pt idx="50">
                  <c:v>21.597222222222221</c:v>
                </c:pt>
                <c:pt idx="51">
                  <c:v>13.486111111111111</c:v>
                </c:pt>
                <c:pt idx="52">
                  <c:v>13.333333333333334</c:v>
                </c:pt>
                <c:pt idx="53">
                  <c:v>13.763888888888889</c:v>
                </c:pt>
                <c:pt idx="54">
                  <c:v>38.694444444444436</c:v>
                </c:pt>
                <c:pt idx="55">
                  <c:v>19.666666666666668</c:v>
                </c:pt>
                <c:pt idx="56">
                  <c:v>65.166666666666671</c:v>
                </c:pt>
                <c:pt idx="57">
                  <c:v>61.819444444444429</c:v>
                </c:pt>
                <c:pt idx="58">
                  <c:v>49.583333333333336</c:v>
                </c:pt>
                <c:pt idx="59">
                  <c:v>31.861111111111114</c:v>
                </c:pt>
                <c:pt idx="60">
                  <c:v>22.638888888888896</c:v>
                </c:pt>
                <c:pt idx="61">
                  <c:v>26.888888888888893</c:v>
                </c:pt>
                <c:pt idx="62">
                  <c:v>5.0833333333333348</c:v>
                </c:pt>
                <c:pt idx="63">
                  <c:v>31.027777777777779</c:v>
                </c:pt>
                <c:pt idx="64">
                  <c:v>12.291666666666666</c:v>
                </c:pt>
                <c:pt idx="65">
                  <c:v>15.611111111111109</c:v>
                </c:pt>
                <c:pt idx="66">
                  <c:v>18.166666666666668</c:v>
                </c:pt>
                <c:pt idx="67">
                  <c:v>17.19444444444445</c:v>
                </c:pt>
                <c:pt idx="68">
                  <c:v>30.944444444444446</c:v>
                </c:pt>
                <c:pt idx="69">
                  <c:v>16.583333333333321</c:v>
                </c:pt>
                <c:pt idx="70">
                  <c:v>20.166666666666668</c:v>
                </c:pt>
                <c:pt idx="71">
                  <c:v>19.333333333333329</c:v>
                </c:pt>
                <c:pt idx="72">
                  <c:v>18.875</c:v>
                </c:pt>
                <c:pt idx="73">
                  <c:v>39.541666666666643</c:v>
                </c:pt>
                <c:pt idx="74">
                  <c:v>20.916666666666668</c:v>
                </c:pt>
                <c:pt idx="75">
                  <c:v>32.277777777777779</c:v>
                </c:pt>
                <c:pt idx="76">
                  <c:v>52.5</c:v>
                </c:pt>
                <c:pt idx="77">
                  <c:v>59.986111111111107</c:v>
                </c:pt>
                <c:pt idx="78">
                  <c:v>32.625000000000007</c:v>
                </c:pt>
                <c:pt idx="79">
                  <c:v>31.097222222222221</c:v>
                </c:pt>
                <c:pt idx="80">
                  <c:v>45.388888888888893</c:v>
                </c:pt>
                <c:pt idx="81">
                  <c:v>25.763888888888893</c:v>
                </c:pt>
                <c:pt idx="82">
                  <c:v>22.083333333333325</c:v>
                </c:pt>
                <c:pt idx="83">
                  <c:v>25</c:v>
                </c:pt>
                <c:pt idx="84">
                  <c:v>21.81944444444445</c:v>
                </c:pt>
                <c:pt idx="85">
                  <c:v>38.75</c:v>
                </c:pt>
                <c:pt idx="86">
                  <c:v>27.930555555555557</c:v>
                </c:pt>
                <c:pt idx="87">
                  <c:v>14.013888888888889</c:v>
                </c:pt>
                <c:pt idx="88">
                  <c:v>16.486111111111107</c:v>
                </c:pt>
                <c:pt idx="89">
                  <c:v>17.81944444444445</c:v>
                </c:pt>
                <c:pt idx="90">
                  <c:v>20.277777777777779</c:v>
                </c:pt>
                <c:pt idx="117">
                  <c:v>7.5416666666666679</c:v>
                </c:pt>
                <c:pt idx="118">
                  <c:v>18.666666666666668</c:v>
                </c:pt>
                <c:pt idx="119">
                  <c:v>16.902777777777775</c:v>
                </c:pt>
                <c:pt idx="120">
                  <c:v>29.875000000000004</c:v>
                </c:pt>
                <c:pt idx="121">
                  <c:v>16.388888888888893</c:v>
                </c:pt>
                <c:pt idx="122">
                  <c:v>13.069444444444448</c:v>
                </c:pt>
                <c:pt idx="123">
                  <c:v>12.083333333333332</c:v>
                </c:pt>
                <c:pt idx="124">
                  <c:v>8.4583333333333357</c:v>
                </c:pt>
                <c:pt idx="125">
                  <c:v>18.125</c:v>
                </c:pt>
                <c:pt idx="126">
                  <c:v>24.902777777777775</c:v>
                </c:pt>
                <c:pt idx="127">
                  <c:v>17.208333333333325</c:v>
                </c:pt>
                <c:pt idx="128">
                  <c:v>21.125000000000004</c:v>
                </c:pt>
                <c:pt idx="129">
                  <c:v>12.666666666666668</c:v>
                </c:pt>
                <c:pt idx="130">
                  <c:v>12.027777777777777</c:v>
                </c:pt>
                <c:pt idx="131">
                  <c:v>30.208333333333325</c:v>
                </c:pt>
                <c:pt idx="132">
                  <c:v>11.597222222222221</c:v>
                </c:pt>
                <c:pt idx="133">
                  <c:v>6.7638888888888884</c:v>
                </c:pt>
                <c:pt idx="134">
                  <c:v>8.0416666666666696</c:v>
                </c:pt>
                <c:pt idx="135">
                  <c:v>12.555555555555557</c:v>
                </c:pt>
                <c:pt idx="136">
                  <c:v>14.430555555555557</c:v>
                </c:pt>
                <c:pt idx="137">
                  <c:v>12.083333333333332</c:v>
                </c:pt>
                <c:pt idx="138">
                  <c:v>9.8750000000000018</c:v>
                </c:pt>
                <c:pt idx="139">
                  <c:v>9.9166666666666679</c:v>
                </c:pt>
                <c:pt idx="140">
                  <c:v>14.444444444444446</c:v>
                </c:pt>
                <c:pt idx="141">
                  <c:v>18.902777777777775</c:v>
                </c:pt>
                <c:pt idx="142">
                  <c:v>17.611111111111114</c:v>
                </c:pt>
                <c:pt idx="143">
                  <c:v>9.6944444444444446</c:v>
                </c:pt>
                <c:pt idx="144">
                  <c:v>4.2361111111111116</c:v>
                </c:pt>
                <c:pt idx="145">
                  <c:v>17.361111111111111</c:v>
                </c:pt>
                <c:pt idx="146">
                  <c:v>17.138888888888896</c:v>
                </c:pt>
                <c:pt idx="147">
                  <c:v>16.208333333333321</c:v>
                </c:pt>
                <c:pt idx="148">
                  <c:v>17.513888888888896</c:v>
                </c:pt>
                <c:pt idx="150">
                  <c:v>19</c:v>
                </c:pt>
                <c:pt idx="151">
                  <c:v>12.04166666666667</c:v>
                </c:pt>
                <c:pt idx="152">
                  <c:v>8.6666666666666714</c:v>
                </c:pt>
                <c:pt idx="153">
                  <c:v>11.861111111111111</c:v>
                </c:pt>
                <c:pt idx="154">
                  <c:v>12.763888888888889</c:v>
                </c:pt>
                <c:pt idx="155">
                  <c:v>8.4166666666666679</c:v>
                </c:pt>
                <c:pt idx="156">
                  <c:v>11.083333333333334</c:v>
                </c:pt>
                <c:pt idx="157">
                  <c:v>17.666666666666668</c:v>
                </c:pt>
                <c:pt idx="158">
                  <c:v>17.472222222222214</c:v>
                </c:pt>
                <c:pt idx="159">
                  <c:v>20.638888888888896</c:v>
                </c:pt>
                <c:pt idx="160">
                  <c:v>17.722222222222214</c:v>
                </c:pt>
                <c:pt idx="161">
                  <c:v>12.75</c:v>
                </c:pt>
                <c:pt idx="162">
                  <c:v>8.9027777777777786</c:v>
                </c:pt>
                <c:pt idx="163">
                  <c:v>10.486111111111111</c:v>
                </c:pt>
                <c:pt idx="164">
                  <c:v>10.305555555555557</c:v>
                </c:pt>
                <c:pt idx="165">
                  <c:v>7.6527777777777768</c:v>
                </c:pt>
                <c:pt idx="167">
                  <c:v>16.583333333333321</c:v>
                </c:pt>
                <c:pt idx="168">
                  <c:v>9.3611111111111107</c:v>
                </c:pt>
                <c:pt idx="169">
                  <c:v>10.805555555555559</c:v>
                </c:pt>
                <c:pt idx="170">
                  <c:v>7.2777777777777786</c:v>
                </c:pt>
                <c:pt idx="171">
                  <c:v>9.3750000000000018</c:v>
                </c:pt>
                <c:pt idx="172">
                  <c:v>14.01</c:v>
                </c:pt>
                <c:pt idx="173">
                  <c:v>15.000000000000002</c:v>
                </c:pt>
                <c:pt idx="175">
                  <c:v>28.89</c:v>
                </c:pt>
                <c:pt idx="176">
                  <c:v>15.430000000000001</c:v>
                </c:pt>
                <c:pt idx="177">
                  <c:v>16</c:v>
                </c:pt>
                <c:pt idx="178">
                  <c:v>12.527777777777775</c:v>
                </c:pt>
                <c:pt idx="180">
                  <c:v>14.736111111111109</c:v>
                </c:pt>
                <c:pt idx="181">
                  <c:v>17.902777777777775</c:v>
                </c:pt>
                <c:pt idx="182">
                  <c:v>22.638888888888896</c:v>
                </c:pt>
                <c:pt idx="183">
                  <c:v>7.7638888888888884</c:v>
                </c:pt>
                <c:pt idx="184">
                  <c:v>9.6388888888888875</c:v>
                </c:pt>
                <c:pt idx="185">
                  <c:v>17.986111111111107</c:v>
                </c:pt>
                <c:pt idx="186">
                  <c:v>15.277777777777777</c:v>
                </c:pt>
                <c:pt idx="187">
                  <c:v>10.430555555555555</c:v>
                </c:pt>
                <c:pt idx="188">
                  <c:v>17.930555555555557</c:v>
                </c:pt>
                <c:pt idx="189">
                  <c:v>19.777777777777779</c:v>
                </c:pt>
                <c:pt idx="190">
                  <c:v>18.430555555555557</c:v>
                </c:pt>
                <c:pt idx="191">
                  <c:v>19.708333333333321</c:v>
                </c:pt>
                <c:pt idx="192">
                  <c:v>25.527777777777779</c:v>
                </c:pt>
                <c:pt idx="193">
                  <c:v>27.847222222222221</c:v>
                </c:pt>
                <c:pt idx="194">
                  <c:v>7.4305555555555545</c:v>
                </c:pt>
                <c:pt idx="195">
                  <c:v>8.8333333333333357</c:v>
                </c:pt>
                <c:pt idx="196">
                  <c:v>8.5</c:v>
                </c:pt>
                <c:pt idx="197">
                  <c:v>12.958333333333334</c:v>
                </c:pt>
                <c:pt idx="198">
                  <c:v>27.569444444444446</c:v>
                </c:pt>
                <c:pt idx="199">
                  <c:v>15.263888888888889</c:v>
                </c:pt>
                <c:pt idx="200">
                  <c:v>22.5</c:v>
                </c:pt>
                <c:pt idx="201">
                  <c:v>14.54166666666667</c:v>
                </c:pt>
                <c:pt idx="202">
                  <c:v>19.31944444444445</c:v>
                </c:pt>
                <c:pt idx="203">
                  <c:v>19.444444444444446</c:v>
                </c:pt>
                <c:pt idx="204">
                  <c:v>19.027777777777779</c:v>
                </c:pt>
                <c:pt idx="205">
                  <c:v>19.652777777777779</c:v>
                </c:pt>
                <c:pt idx="206">
                  <c:v>17.069444444444443</c:v>
                </c:pt>
                <c:pt idx="207">
                  <c:v>16.680555555555557</c:v>
                </c:pt>
                <c:pt idx="208">
                  <c:v>15.166666666666671</c:v>
                </c:pt>
                <c:pt idx="209">
                  <c:v>13.555555555555557</c:v>
                </c:pt>
                <c:pt idx="210">
                  <c:v>15.277777777777777</c:v>
                </c:pt>
                <c:pt idx="211">
                  <c:v>16.041666666666668</c:v>
                </c:pt>
                <c:pt idx="212">
                  <c:v>15.291666666666666</c:v>
                </c:pt>
                <c:pt idx="213">
                  <c:v>10.375000000000002</c:v>
                </c:pt>
                <c:pt idx="214">
                  <c:v>13.833333333333336</c:v>
                </c:pt>
                <c:pt idx="215">
                  <c:v>17.180555555555554</c:v>
                </c:pt>
                <c:pt idx="216">
                  <c:v>23.638888888888896</c:v>
                </c:pt>
                <c:pt idx="217">
                  <c:v>7.1527777777777777</c:v>
                </c:pt>
                <c:pt idx="218">
                  <c:v>10.527777777777777</c:v>
                </c:pt>
                <c:pt idx="219">
                  <c:v>11.013888888888889</c:v>
                </c:pt>
                <c:pt idx="220">
                  <c:v>20.208333333333325</c:v>
                </c:pt>
                <c:pt idx="221">
                  <c:v>7.9166666666666679</c:v>
                </c:pt>
                <c:pt idx="222">
                  <c:v>11.333333333333334</c:v>
                </c:pt>
                <c:pt idx="223">
                  <c:v>5.9166666666666679</c:v>
                </c:pt>
                <c:pt idx="224">
                  <c:v>12.097222222222223</c:v>
                </c:pt>
                <c:pt idx="225">
                  <c:v>3.2638888888888893</c:v>
                </c:pt>
                <c:pt idx="226">
                  <c:v>13.861111111111111</c:v>
                </c:pt>
                <c:pt idx="227">
                  <c:v>17.180555555555554</c:v>
                </c:pt>
                <c:pt idx="228">
                  <c:v>35.222222222222229</c:v>
                </c:pt>
                <c:pt idx="229">
                  <c:v>19.083333333333325</c:v>
                </c:pt>
                <c:pt idx="230">
                  <c:v>24.263888888888893</c:v>
                </c:pt>
                <c:pt idx="231">
                  <c:v>16.222222222222214</c:v>
                </c:pt>
                <c:pt idx="232">
                  <c:v>26.694444444444446</c:v>
                </c:pt>
                <c:pt idx="233">
                  <c:v>8.4444444444444446</c:v>
                </c:pt>
                <c:pt idx="234">
                  <c:v>7.25</c:v>
                </c:pt>
                <c:pt idx="235">
                  <c:v>13.958333333333336</c:v>
                </c:pt>
                <c:pt idx="236">
                  <c:v>15.694444444444446</c:v>
                </c:pt>
                <c:pt idx="237">
                  <c:v>31.555555555555554</c:v>
                </c:pt>
                <c:pt idx="238">
                  <c:v>47.097222222222221</c:v>
                </c:pt>
                <c:pt idx="239">
                  <c:v>27.166666666666664</c:v>
                </c:pt>
                <c:pt idx="240">
                  <c:v>26.847222222222218</c:v>
                </c:pt>
                <c:pt idx="241">
                  <c:v>17.222222222222218</c:v>
                </c:pt>
                <c:pt idx="242">
                  <c:v>16.638888888888896</c:v>
                </c:pt>
                <c:pt idx="243">
                  <c:v>17.847222222222218</c:v>
                </c:pt>
                <c:pt idx="244">
                  <c:v>25.791666666666668</c:v>
                </c:pt>
                <c:pt idx="245">
                  <c:v>22.402777777777775</c:v>
                </c:pt>
                <c:pt idx="246">
                  <c:v>21.888888888888893</c:v>
                </c:pt>
                <c:pt idx="247">
                  <c:v>16.972222222222218</c:v>
                </c:pt>
                <c:pt idx="248">
                  <c:v>6.6249999999999991</c:v>
                </c:pt>
                <c:pt idx="249">
                  <c:v>12.916666666666671</c:v>
                </c:pt>
                <c:pt idx="250">
                  <c:v>21.81944444444445</c:v>
                </c:pt>
                <c:pt idx="251">
                  <c:v>23.263888888888893</c:v>
                </c:pt>
                <c:pt idx="252">
                  <c:v>22.277777777777779</c:v>
                </c:pt>
                <c:pt idx="253">
                  <c:v>23.277777777777782</c:v>
                </c:pt>
                <c:pt idx="254">
                  <c:v>27.513888888888896</c:v>
                </c:pt>
                <c:pt idx="255">
                  <c:v>27.027777777777779</c:v>
                </c:pt>
                <c:pt idx="256">
                  <c:v>33.180555555555557</c:v>
                </c:pt>
                <c:pt idx="257">
                  <c:v>35.25</c:v>
                </c:pt>
                <c:pt idx="258">
                  <c:v>24.069444444444443</c:v>
                </c:pt>
                <c:pt idx="259">
                  <c:v>9.0000000000000018</c:v>
                </c:pt>
                <c:pt idx="260">
                  <c:v>8.4166666666666679</c:v>
                </c:pt>
                <c:pt idx="261">
                  <c:v>8.0972222222222232</c:v>
                </c:pt>
                <c:pt idx="262">
                  <c:v>9.5972222222222232</c:v>
                </c:pt>
                <c:pt idx="263">
                  <c:v>13.875000000000002</c:v>
                </c:pt>
                <c:pt idx="264">
                  <c:v>13.902777777777779</c:v>
                </c:pt>
                <c:pt idx="265">
                  <c:v>17.791666666666668</c:v>
                </c:pt>
                <c:pt idx="266">
                  <c:v>19.055555555555557</c:v>
                </c:pt>
                <c:pt idx="267">
                  <c:v>19.333333333333329</c:v>
                </c:pt>
                <c:pt idx="268">
                  <c:v>21.486111111111111</c:v>
                </c:pt>
                <c:pt idx="269">
                  <c:v>28.777777777777779</c:v>
                </c:pt>
                <c:pt idx="270">
                  <c:v>22.638888888888896</c:v>
                </c:pt>
                <c:pt idx="271">
                  <c:v>19.208333333333325</c:v>
                </c:pt>
                <c:pt idx="272">
                  <c:v>20.458333333333325</c:v>
                </c:pt>
                <c:pt idx="273">
                  <c:v>18.763888888888893</c:v>
                </c:pt>
                <c:pt idx="274">
                  <c:v>15.986111111111111</c:v>
                </c:pt>
                <c:pt idx="275">
                  <c:v>13.638888888888888</c:v>
                </c:pt>
                <c:pt idx="276">
                  <c:v>14.236111111111109</c:v>
                </c:pt>
                <c:pt idx="277">
                  <c:v>7.5694444444444455</c:v>
                </c:pt>
                <c:pt idx="278">
                  <c:v>15.013888888888889</c:v>
                </c:pt>
                <c:pt idx="279">
                  <c:v>11.527777777777777</c:v>
                </c:pt>
                <c:pt idx="280">
                  <c:v>17.111111111111114</c:v>
                </c:pt>
                <c:pt idx="281">
                  <c:v>34.138888888888893</c:v>
                </c:pt>
                <c:pt idx="282">
                  <c:v>14.944444444444446</c:v>
                </c:pt>
                <c:pt idx="283">
                  <c:v>8.5833333333333357</c:v>
                </c:pt>
                <c:pt idx="284">
                  <c:v>13.750000000000002</c:v>
                </c:pt>
                <c:pt idx="285">
                  <c:v>25.763888888888893</c:v>
                </c:pt>
                <c:pt idx="286">
                  <c:v>37.25</c:v>
                </c:pt>
                <c:pt idx="287">
                  <c:v>32.972222222222221</c:v>
                </c:pt>
                <c:pt idx="288">
                  <c:v>39</c:v>
                </c:pt>
                <c:pt idx="289">
                  <c:v>36.416666666666643</c:v>
                </c:pt>
                <c:pt idx="290">
                  <c:v>31.138888888888896</c:v>
                </c:pt>
                <c:pt idx="291">
                  <c:v>17.69444444444445</c:v>
                </c:pt>
                <c:pt idx="292">
                  <c:v>22.138888888888896</c:v>
                </c:pt>
                <c:pt idx="293">
                  <c:v>12.402777777777779</c:v>
                </c:pt>
                <c:pt idx="294">
                  <c:v>15.777777777777775</c:v>
                </c:pt>
                <c:pt idx="295">
                  <c:v>20.805555555555557</c:v>
                </c:pt>
                <c:pt idx="296">
                  <c:v>38.180555555555557</c:v>
                </c:pt>
                <c:pt idx="297">
                  <c:v>29.25</c:v>
                </c:pt>
                <c:pt idx="298">
                  <c:v>22.416666666666668</c:v>
                </c:pt>
                <c:pt idx="299">
                  <c:v>15.430555555555555</c:v>
                </c:pt>
                <c:pt idx="300">
                  <c:v>29.652777777777782</c:v>
                </c:pt>
                <c:pt idx="301">
                  <c:v>43.458333333333336</c:v>
                </c:pt>
                <c:pt idx="302">
                  <c:v>51.1388888888889</c:v>
                </c:pt>
                <c:pt idx="303">
                  <c:v>30.041666666666668</c:v>
                </c:pt>
                <c:pt idx="304">
                  <c:v>46.347222222222214</c:v>
                </c:pt>
                <c:pt idx="305">
                  <c:v>32.180555555555557</c:v>
                </c:pt>
                <c:pt idx="306">
                  <c:v>17.625</c:v>
                </c:pt>
                <c:pt idx="307">
                  <c:v>30.986111111111107</c:v>
                </c:pt>
                <c:pt idx="308">
                  <c:v>50.611111111111107</c:v>
                </c:pt>
                <c:pt idx="309">
                  <c:v>17.638888888888896</c:v>
                </c:pt>
                <c:pt idx="310">
                  <c:v>5.4305555555555554</c:v>
                </c:pt>
                <c:pt idx="311">
                  <c:v>9.2777777777777768</c:v>
                </c:pt>
                <c:pt idx="312">
                  <c:v>13.972222222222225</c:v>
                </c:pt>
                <c:pt idx="313">
                  <c:v>27.708333333333321</c:v>
                </c:pt>
                <c:pt idx="314">
                  <c:v>52.847222222222214</c:v>
                </c:pt>
                <c:pt idx="315">
                  <c:v>13.527777777777777</c:v>
                </c:pt>
                <c:pt idx="316">
                  <c:v>20.444444444444446</c:v>
                </c:pt>
                <c:pt idx="317">
                  <c:v>34.847222222222214</c:v>
                </c:pt>
                <c:pt idx="318">
                  <c:v>60.125000000000007</c:v>
                </c:pt>
                <c:pt idx="319">
                  <c:v>57</c:v>
                </c:pt>
                <c:pt idx="320">
                  <c:v>53.180555555555557</c:v>
                </c:pt>
                <c:pt idx="321">
                  <c:v>22.805555555555557</c:v>
                </c:pt>
                <c:pt idx="322">
                  <c:v>25.19444444444445</c:v>
                </c:pt>
                <c:pt idx="323">
                  <c:v>28.555555555555554</c:v>
                </c:pt>
                <c:pt idx="324">
                  <c:v>82.722222222222229</c:v>
                </c:pt>
                <c:pt idx="325">
                  <c:v>84.097222222222229</c:v>
                </c:pt>
                <c:pt idx="326">
                  <c:v>60.511376564277569</c:v>
                </c:pt>
                <c:pt idx="327">
                  <c:v>70.721700796359485</c:v>
                </c:pt>
                <c:pt idx="328">
                  <c:v>97.146899886234351</c:v>
                </c:pt>
                <c:pt idx="329">
                  <c:v>72.624004550625699</c:v>
                </c:pt>
                <c:pt idx="330">
                  <c:v>69.673492605233207</c:v>
                </c:pt>
                <c:pt idx="331">
                  <c:v>20.705346985210461</c:v>
                </c:pt>
                <c:pt idx="332">
                  <c:v>9.9126848691695137</c:v>
                </c:pt>
                <c:pt idx="333">
                  <c:v>41.358930602957912</c:v>
                </c:pt>
                <c:pt idx="334">
                  <c:v>55.852673492605227</c:v>
                </c:pt>
                <c:pt idx="335">
                  <c:v>101.09385665529012</c:v>
                </c:pt>
                <c:pt idx="336">
                  <c:v>38.718998862343575</c:v>
                </c:pt>
                <c:pt idx="337">
                  <c:v>61.481939704209324</c:v>
                </c:pt>
                <c:pt idx="338">
                  <c:v>39.288395904436868</c:v>
                </c:pt>
                <c:pt idx="339">
                  <c:v>104.74317406143346</c:v>
                </c:pt>
                <c:pt idx="340">
                  <c:v>38.708333333333343</c:v>
                </c:pt>
                <c:pt idx="341">
                  <c:v>28.902777777777775</c:v>
                </c:pt>
                <c:pt idx="342">
                  <c:v>26.472222222222214</c:v>
                </c:pt>
                <c:pt idx="343">
                  <c:v>51.166666666666657</c:v>
                </c:pt>
                <c:pt idx="344">
                  <c:v>103.58333333333331</c:v>
                </c:pt>
                <c:pt idx="345">
                  <c:v>96.638888888888857</c:v>
                </c:pt>
                <c:pt idx="346">
                  <c:v>44.222222222222229</c:v>
                </c:pt>
                <c:pt idx="347">
                  <c:v>64.722222222222229</c:v>
                </c:pt>
                <c:pt idx="348">
                  <c:v>67.111111111111114</c:v>
                </c:pt>
                <c:pt idx="349">
                  <c:v>58.166666666666657</c:v>
                </c:pt>
                <c:pt idx="350">
                  <c:v>65.888888888888857</c:v>
                </c:pt>
                <c:pt idx="351">
                  <c:v>23.055555555555557</c:v>
                </c:pt>
                <c:pt idx="352">
                  <c:v>32.416666666666643</c:v>
                </c:pt>
                <c:pt idx="353">
                  <c:v>29.875000000000004</c:v>
                </c:pt>
                <c:pt idx="354">
                  <c:v>35.555555555555557</c:v>
                </c:pt>
                <c:pt idx="355">
                  <c:v>31.083333333333321</c:v>
                </c:pt>
                <c:pt idx="356">
                  <c:v>35.291666666666657</c:v>
                </c:pt>
                <c:pt idx="357">
                  <c:v>50.388888888888893</c:v>
                </c:pt>
                <c:pt idx="358">
                  <c:v>56.888888888888893</c:v>
                </c:pt>
                <c:pt idx="359">
                  <c:v>79.861111111111114</c:v>
                </c:pt>
                <c:pt idx="360">
                  <c:v>136.73611111111109</c:v>
                </c:pt>
                <c:pt idx="361">
                  <c:v>47.097222222222221</c:v>
                </c:pt>
                <c:pt idx="362">
                  <c:v>10.694444444444446</c:v>
                </c:pt>
                <c:pt idx="363">
                  <c:v>48.625000000000007</c:v>
                </c:pt>
                <c:pt idx="364">
                  <c:v>82.194444444444443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364160"/>
        <c:axId val="105644032"/>
      </c:lineChart>
      <c:dateAx>
        <c:axId val="110364160"/>
        <c:scaling>
          <c:orientation val="minMax"/>
        </c:scaling>
        <c:delete val="0"/>
        <c:axPos val="b"/>
        <c:numFmt formatCode="d/mmm/yy" sourceLinked="1"/>
        <c:majorTickMark val="out"/>
        <c:minorTickMark val="none"/>
        <c:tickLblPos val="nextTo"/>
        <c:crossAx val="105644032"/>
        <c:crosses val="autoZero"/>
        <c:auto val="1"/>
        <c:lblOffset val="100"/>
        <c:baseTimeUnit val="days"/>
      </c:dateAx>
      <c:valAx>
        <c:axId val="105644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r-HR" b="0"/>
                  <a:t>C (µg/m3)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036416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Graf!$D$2</c:f>
              <c:strCache>
                <c:ptCount val="1"/>
                <c:pt idx="0">
                  <c:v>B</c:v>
                </c:pt>
              </c:strCache>
            </c:strRef>
          </c:tx>
          <c:spPr>
            <a:ln w="25400">
              <a:noFill/>
            </a:ln>
          </c:spPr>
          <c:marker>
            <c:symbol val="circle"/>
            <c:size val="4"/>
          </c:marker>
          <c:trendline>
            <c:trendlineType val="linear"/>
            <c:intercept val="0"/>
            <c:dispRSqr val="1"/>
            <c:dispEq val="1"/>
            <c:trendlineLbl>
              <c:layout>
                <c:manualLayout>
                  <c:x val="2.8574243198224762E-2"/>
                  <c:y val="0.398581756227840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hr-HR" baseline="0"/>
                      <a:t>B=</a:t>
                    </a:r>
                    <a:r>
                      <a:rPr lang="en-US" baseline="0"/>
                      <a:t> 0,9</a:t>
                    </a:r>
                    <a:r>
                      <a:rPr lang="hr-HR" baseline="0"/>
                      <a:t>16A</a:t>
                    </a:r>
                    <a:r>
                      <a:rPr lang="en-US" baseline="0"/>
                      <a:t>
R= 0,</a:t>
                    </a:r>
                    <a:r>
                      <a:rPr lang="hr-HR" baseline="0"/>
                      <a:t>916</a:t>
                    </a:r>
                    <a:endParaRPr lang="en-US"/>
                  </a:p>
                </c:rich>
              </c:tx>
              <c:numFmt formatCode="General" sourceLinked="0"/>
            </c:trendlineLbl>
          </c:trendline>
          <c:xVal>
            <c:numRef>
              <c:f>Graf!$C$3:$C$367</c:f>
              <c:numCache>
                <c:formatCode>0.00</c:formatCode>
                <c:ptCount val="365"/>
                <c:pt idx="0">
                  <c:v>87.944444444444457</c:v>
                </c:pt>
                <c:pt idx="1">
                  <c:v>52.569444444444443</c:v>
                </c:pt>
                <c:pt idx="2">
                  <c:v>45.194444444444436</c:v>
                </c:pt>
                <c:pt idx="3">
                  <c:v>64.763888888888886</c:v>
                </c:pt>
                <c:pt idx="4">
                  <c:v>80.472222222222229</c:v>
                </c:pt>
                <c:pt idx="5">
                  <c:v>50.944444444444429</c:v>
                </c:pt>
                <c:pt idx="6">
                  <c:v>88.194444444444443</c:v>
                </c:pt>
                <c:pt idx="7">
                  <c:v>169.81944444444446</c:v>
                </c:pt>
                <c:pt idx="8">
                  <c:v>213.00000000000003</c:v>
                </c:pt>
                <c:pt idx="9">
                  <c:v>127.62499999999999</c:v>
                </c:pt>
                <c:pt idx="10">
                  <c:v>18.916666666666668</c:v>
                </c:pt>
                <c:pt idx="11">
                  <c:v>50.347222222222214</c:v>
                </c:pt>
                <c:pt idx="12">
                  <c:v>78.791666666666686</c:v>
                </c:pt>
                <c:pt idx="13">
                  <c:v>59.722222222222229</c:v>
                </c:pt>
                <c:pt idx="14">
                  <c:v>48.513888888888893</c:v>
                </c:pt>
                <c:pt idx="15">
                  <c:v>15.75</c:v>
                </c:pt>
                <c:pt idx="16">
                  <c:v>21.555555555555557</c:v>
                </c:pt>
                <c:pt idx="17">
                  <c:v>64.652777777777743</c:v>
                </c:pt>
                <c:pt idx="18">
                  <c:v>80.666666666666671</c:v>
                </c:pt>
                <c:pt idx="19">
                  <c:v>99.763888888888872</c:v>
                </c:pt>
                <c:pt idx="20">
                  <c:v>35.013888888888893</c:v>
                </c:pt>
                <c:pt idx="21">
                  <c:v>55.152777777777779</c:v>
                </c:pt>
                <c:pt idx="22">
                  <c:v>111.34722222222224</c:v>
                </c:pt>
                <c:pt idx="23">
                  <c:v>158.375</c:v>
                </c:pt>
                <c:pt idx="24">
                  <c:v>127.36111111111111</c:v>
                </c:pt>
                <c:pt idx="25">
                  <c:v>102.61111111111111</c:v>
                </c:pt>
                <c:pt idx="26">
                  <c:v>30.388888888888893</c:v>
                </c:pt>
                <c:pt idx="27">
                  <c:v>41.236111111111121</c:v>
                </c:pt>
                <c:pt idx="28">
                  <c:v>84.013888888888886</c:v>
                </c:pt>
                <c:pt idx="29">
                  <c:v>17.180555555555554</c:v>
                </c:pt>
                <c:pt idx="30">
                  <c:v>21.416666666666668</c:v>
                </c:pt>
                <c:pt idx="31">
                  <c:v>20.555555555555557</c:v>
                </c:pt>
                <c:pt idx="32">
                  <c:v>11.847222222222221</c:v>
                </c:pt>
                <c:pt idx="33">
                  <c:v>10.555555555555557</c:v>
                </c:pt>
                <c:pt idx="34">
                  <c:v>27.833333333333325</c:v>
                </c:pt>
                <c:pt idx="35">
                  <c:v>30.138888888888896</c:v>
                </c:pt>
                <c:pt idx="36">
                  <c:v>11.069444444444448</c:v>
                </c:pt>
                <c:pt idx="37">
                  <c:v>24.305555555555557</c:v>
                </c:pt>
                <c:pt idx="38">
                  <c:v>13.513888888888889</c:v>
                </c:pt>
                <c:pt idx="39">
                  <c:v>6.7083333333333348</c:v>
                </c:pt>
                <c:pt idx="40">
                  <c:v>23.375</c:v>
                </c:pt>
                <c:pt idx="41">
                  <c:v>35.986111111111114</c:v>
                </c:pt>
                <c:pt idx="42">
                  <c:v>22.263888888888893</c:v>
                </c:pt>
                <c:pt idx="43">
                  <c:v>32.222222222222229</c:v>
                </c:pt>
                <c:pt idx="44">
                  <c:v>40.54166666666665</c:v>
                </c:pt>
                <c:pt idx="45">
                  <c:v>14.152777777777777</c:v>
                </c:pt>
                <c:pt idx="46">
                  <c:v>17.902777777777775</c:v>
                </c:pt>
                <c:pt idx="47">
                  <c:v>27.097222222222221</c:v>
                </c:pt>
                <c:pt idx="48">
                  <c:v>20.25</c:v>
                </c:pt>
                <c:pt idx="49">
                  <c:v>17.861111111111111</c:v>
                </c:pt>
                <c:pt idx="50">
                  <c:v>20.055555555555557</c:v>
                </c:pt>
                <c:pt idx="51">
                  <c:v>15.916666666666671</c:v>
                </c:pt>
                <c:pt idx="52">
                  <c:v>13.416666666666671</c:v>
                </c:pt>
                <c:pt idx="53">
                  <c:v>12.555555555555557</c:v>
                </c:pt>
                <c:pt idx="54">
                  <c:v>30.972222222222218</c:v>
                </c:pt>
                <c:pt idx="55">
                  <c:v>15.916666666666671</c:v>
                </c:pt>
                <c:pt idx="56">
                  <c:v>45.208333333333336</c:v>
                </c:pt>
                <c:pt idx="57">
                  <c:v>58.972222222222229</c:v>
                </c:pt>
                <c:pt idx="58">
                  <c:v>56.25</c:v>
                </c:pt>
                <c:pt idx="59">
                  <c:v>32.972222222222221</c:v>
                </c:pt>
                <c:pt idx="60">
                  <c:v>22.361111111111114</c:v>
                </c:pt>
                <c:pt idx="61">
                  <c:v>19.111111111111114</c:v>
                </c:pt>
                <c:pt idx="62">
                  <c:v>3.8888888888888884</c:v>
                </c:pt>
                <c:pt idx="63">
                  <c:v>22.611111111111118</c:v>
                </c:pt>
                <c:pt idx="64">
                  <c:v>11.847222222222221</c:v>
                </c:pt>
                <c:pt idx="65">
                  <c:v>14.486111111111111</c:v>
                </c:pt>
                <c:pt idx="66">
                  <c:v>18.777777777777779</c:v>
                </c:pt>
                <c:pt idx="67">
                  <c:v>18.152777777777779</c:v>
                </c:pt>
                <c:pt idx="68">
                  <c:v>30.763888888888893</c:v>
                </c:pt>
                <c:pt idx="69">
                  <c:v>14.888888888888893</c:v>
                </c:pt>
                <c:pt idx="70">
                  <c:v>19.680555555555557</c:v>
                </c:pt>
                <c:pt idx="71">
                  <c:v>18.319444444444446</c:v>
                </c:pt>
                <c:pt idx="72">
                  <c:v>17.5</c:v>
                </c:pt>
                <c:pt idx="73">
                  <c:v>32.875000000000007</c:v>
                </c:pt>
                <c:pt idx="74">
                  <c:v>17.958333333333321</c:v>
                </c:pt>
                <c:pt idx="75">
                  <c:v>31.361111111111111</c:v>
                </c:pt>
                <c:pt idx="76">
                  <c:v>54.652777777777779</c:v>
                </c:pt>
                <c:pt idx="77">
                  <c:v>50.04166666666665</c:v>
                </c:pt>
                <c:pt idx="78">
                  <c:v>27.263888888888893</c:v>
                </c:pt>
                <c:pt idx="79">
                  <c:v>26.486111111111107</c:v>
                </c:pt>
                <c:pt idx="80">
                  <c:v>46.069444444444443</c:v>
                </c:pt>
                <c:pt idx="81">
                  <c:v>21.972222222222218</c:v>
                </c:pt>
                <c:pt idx="82">
                  <c:v>20.055555555555557</c:v>
                </c:pt>
                <c:pt idx="83">
                  <c:v>19.527777777777779</c:v>
                </c:pt>
                <c:pt idx="84">
                  <c:v>15.944444444444446</c:v>
                </c:pt>
                <c:pt idx="85">
                  <c:v>28.361111111111114</c:v>
                </c:pt>
                <c:pt idx="86">
                  <c:v>18.152777777777779</c:v>
                </c:pt>
                <c:pt idx="87">
                  <c:v>11.736111111111109</c:v>
                </c:pt>
                <c:pt idx="88">
                  <c:v>13.54166666666667</c:v>
                </c:pt>
                <c:pt idx="89">
                  <c:v>14.347222222222223</c:v>
                </c:pt>
                <c:pt idx="90">
                  <c:v>16.680555555555557</c:v>
                </c:pt>
                <c:pt idx="91">
                  <c:v>15.916666666666671</c:v>
                </c:pt>
                <c:pt idx="92">
                  <c:v>34.597222222222221</c:v>
                </c:pt>
                <c:pt idx="93">
                  <c:v>25.180555555555554</c:v>
                </c:pt>
                <c:pt idx="94">
                  <c:v>18.708333333333325</c:v>
                </c:pt>
                <c:pt idx="95">
                  <c:v>27.736111111111111</c:v>
                </c:pt>
                <c:pt idx="96">
                  <c:v>23.055555555555557</c:v>
                </c:pt>
                <c:pt idx="97">
                  <c:v>25.527777777777779</c:v>
                </c:pt>
                <c:pt idx="98">
                  <c:v>13.097222222222221</c:v>
                </c:pt>
                <c:pt idx="99">
                  <c:v>12.416666666666668</c:v>
                </c:pt>
                <c:pt idx="100">
                  <c:v>14.638888888888888</c:v>
                </c:pt>
                <c:pt idx="101">
                  <c:v>17.986111111111107</c:v>
                </c:pt>
                <c:pt idx="102">
                  <c:v>13.527777777777777</c:v>
                </c:pt>
                <c:pt idx="103">
                  <c:v>19.638888888888896</c:v>
                </c:pt>
                <c:pt idx="104">
                  <c:v>11.263888888888889</c:v>
                </c:pt>
                <c:pt idx="105">
                  <c:v>8.3750000000000018</c:v>
                </c:pt>
                <c:pt idx="106">
                  <c:v>14.708333333333332</c:v>
                </c:pt>
                <c:pt idx="107">
                  <c:v>17.81944444444445</c:v>
                </c:pt>
                <c:pt idx="108">
                  <c:v>13.083333333333334</c:v>
                </c:pt>
                <c:pt idx="109">
                  <c:v>20.763888888888893</c:v>
                </c:pt>
                <c:pt idx="110">
                  <c:v>23.986111111111107</c:v>
                </c:pt>
                <c:pt idx="111">
                  <c:v>17.333333333333329</c:v>
                </c:pt>
                <c:pt idx="112">
                  <c:v>15.736111111111109</c:v>
                </c:pt>
                <c:pt idx="113">
                  <c:v>10.180555555555555</c:v>
                </c:pt>
                <c:pt idx="114">
                  <c:v>8.3333333333333357</c:v>
                </c:pt>
                <c:pt idx="115">
                  <c:v>11.055555555555557</c:v>
                </c:pt>
                <c:pt idx="116">
                  <c:v>8.9305555555555554</c:v>
                </c:pt>
                <c:pt idx="117">
                  <c:v>7.2222222222222223</c:v>
                </c:pt>
                <c:pt idx="118">
                  <c:v>18.638888888888896</c:v>
                </c:pt>
                <c:pt idx="119">
                  <c:v>16</c:v>
                </c:pt>
                <c:pt idx="120">
                  <c:v>25.611111111111118</c:v>
                </c:pt>
                <c:pt idx="121">
                  <c:v>15.333333333333332</c:v>
                </c:pt>
                <c:pt idx="122">
                  <c:v>13.097222222222221</c:v>
                </c:pt>
                <c:pt idx="123">
                  <c:v>11.444444444444446</c:v>
                </c:pt>
                <c:pt idx="124">
                  <c:v>10.097222222222221</c:v>
                </c:pt>
                <c:pt idx="125">
                  <c:v>18.472222222222218</c:v>
                </c:pt>
                <c:pt idx="126">
                  <c:v>21.902777777777775</c:v>
                </c:pt>
                <c:pt idx="127">
                  <c:v>13.152777777777779</c:v>
                </c:pt>
                <c:pt idx="128">
                  <c:v>14</c:v>
                </c:pt>
                <c:pt idx="129">
                  <c:v>16.694444444444446</c:v>
                </c:pt>
                <c:pt idx="130">
                  <c:v>21.569444444444443</c:v>
                </c:pt>
                <c:pt idx="131">
                  <c:v>28.763888888888893</c:v>
                </c:pt>
                <c:pt idx="132">
                  <c:v>11.875000000000004</c:v>
                </c:pt>
                <c:pt idx="133">
                  <c:v>6.4305555555555545</c:v>
                </c:pt>
                <c:pt idx="134">
                  <c:v>7.9166666666666679</c:v>
                </c:pt>
                <c:pt idx="135">
                  <c:v>12.013888888888889</c:v>
                </c:pt>
                <c:pt idx="136">
                  <c:v>12.277777777777777</c:v>
                </c:pt>
                <c:pt idx="137">
                  <c:v>10.791666666666666</c:v>
                </c:pt>
                <c:pt idx="138">
                  <c:v>10.305555555555557</c:v>
                </c:pt>
                <c:pt idx="139">
                  <c:v>9.5972222222222232</c:v>
                </c:pt>
                <c:pt idx="140">
                  <c:v>16.930555555555557</c:v>
                </c:pt>
                <c:pt idx="141">
                  <c:v>17.916666666666668</c:v>
                </c:pt>
                <c:pt idx="142">
                  <c:v>16.944444444444443</c:v>
                </c:pt>
                <c:pt idx="143">
                  <c:v>10.138888888888888</c:v>
                </c:pt>
                <c:pt idx="144">
                  <c:v>6.4027777777777786</c:v>
                </c:pt>
                <c:pt idx="145">
                  <c:v>14.916666666666671</c:v>
                </c:pt>
                <c:pt idx="146">
                  <c:v>16.805555555555557</c:v>
                </c:pt>
                <c:pt idx="147">
                  <c:v>15.722222222222223</c:v>
                </c:pt>
                <c:pt idx="148">
                  <c:v>15.458333333333336</c:v>
                </c:pt>
                <c:pt idx="149">
                  <c:v>11.472222222222225</c:v>
                </c:pt>
                <c:pt idx="150">
                  <c:v>7.3055555555555536</c:v>
                </c:pt>
                <c:pt idx="151">
                  <c:v>7.6944444444444446</c:v>
                </c:pt>
                <c:pt idx="152">
                  <c:v>9.0416666666666661</c:v>
                </c:pt>
                <c:pt idx="153">
                  <c:v>7.2083333333333348</c:v>
                </c:pt>
                <c:pt idx="154">
                  <c:v>17.083333333333325</c:v>
                </c:pt>
                <c:pt idx="155">
                  <c:v>8.5277777777777732</c:v>
                </c:pt>
                <c:pt idx="156">
                  <c:v>10.305555555555557</c:v>
                </c:pt>
                <c:pt idx="157">
                  <c:v>15.361111111111111</c:v>
                </c:pt>
                <c:pt idx="158">
                  <c:v>15.5</c:v>
                </c:pt>
                <c:pt idx="159">
                  <c:v>18.333333333333325</c:v>
                </c:pt>
                <c:pt idx="160">
                  <c:v>17.222222222222218</c:v>
                </c:pt>
                <c:pt idx="161">
                  <c:v>12.708333333333332</c:v>
                </c:pt>
                <c:pt idx="162">
                  <c:v>6.791666666666667</c:v>
                </c:pt>
                <c:pt idx="163">
                  <c:v>7.5277777777777768</c:v>
                </c:pt>
                <c:pt idx="164">
                  <c:v>14.138888888888888</c:v>
                </c:pt>
                <c:pt idx="165">
                  <c:v>7.3888888888888884</c:v>
                </c:pt>
                <c:pt idx="166">
                  <c:v>10.638888888888888</c:v>
                </c:pt>
                <c:pt idx="167">
                  <c:v>16.111111111111114</c:v>
                </c:pt>
                <c:pt idx="168">
                  <c:v>9.125</c:v>
                </c:pt>
                <c:pt idx="169">
                  <c:v>8.8472222222222232</c:v>
                </c:pt>
                <c:pt idx="170">
                  <c:v>6.7083333333333348</c:v>
                </c:pt>
                <c:pt idx="171">
                  <c:v>8.5555555555555571</c:v>
                </c:pt>
                <c:pt idx="172">
                  <c:v>14.013888888888889</c:v>
                </c:pt>
                <c:pt idx="173">
                  <c:v>15.294444444444446</c:v>
                </c:pt>
                <c:pt idx="174">
                  <c:v>19.777777777777779</c:v>
                </c:pt>
                <c:pt idx="175">
                  <c:v>29.972222222222214</c:v>
                </c:pt>
                <c:pt idx="176">
                  <c:v>14.861111111111111</c:v>
                </c:pt>
                <c:pt idx="177">
                  <c:v>8.75</c:v>
                </c:pt>
                <c:pt idx="178">
                  <c:v>7.5000000000000009</c:v>
                </c:pt>
                <c:pt idx="179">
                  <c:v>8.3055555555555589</c:v>
                </c:pt>
                <c:pt idx="180">
                  <c:v>12.722222222222223</c:v>
                </c:pt>
                <c:pt idx="181">
                  <c:v>17.083333333333325</c:v>
                </c:pt>
                <c:pt idx="182">
                  <c:v>18.444444444444443</c:v>
                </c:pt>
                <c:pt idx="183">
                  <c:v>11.625</c:v>
                </c:pt>
                <c:pt idx="184">
                  <c:v>3.527777777777779</c:v>
                </c:pt>
                <c:pt idx="185">
                  <c:v>13.750000000000002</c:v>
                </c:pt>
                <c:pt idx="186">
                  <c:v>14.277777777777775</c:v>
                </c:pt>
                <c:pt idx="187">
                  <c:v>10.305555555555557</c:v>
                </c:pt>
                <c:pt idx="188">
                  <c:v>12.625</c:v>
                </c:pt>
                <c:pt idx="189">
                  <c:v>20.180555555555557</c:v>
                </c:pt>
                <c:pt idx="190">
                  <c:v>20.347222222222221</c:v>
                </c:pt>
                <c:pt idx="191">
                  <c:v>16.430555555555557</c:v>
                </c:pt>
                <c:pt idx="192">
                  <c:v>24.375000000000004</c:v>
                </c:pt>
                <c:pt idx="193">
                  <c:v>16.333333333333325</c:v>
                </c:pt>
                <c:pt idx="194">
                  <c:v>12.5</c:v>
                </c:pt>
                <c:pt idx="195">
                  <c:v>6.3472222222222232</c:v>
                </c:pt>
                <c:pt idx="196">
                  <c:v>8.0555555555555571</c:v>
                </c:pt>
                <c:pt idx="197">
                  <c:v>7.6527777777777768</c:v>
                </c:pt>
                <c:pt idx="198">
                  <c:v>14.902777777777779</c:v>
                </c:pt>
                <c:pt idx="199">
                  <c:v>11.125</c:v>
                </c:pt>
                <c:pt idx="200">
                  <c:v>15.680555555555555</c:v>
                </c:pt>
                <c:pt idx="201">
                  <c:v>13.763888888888889</c:v>
                </c:pt>
                <c:pt idx="202">
                  <c:v>17.791666666666668</c:v>
                </c:pt>
                <c:pt idx="203">
                  <c:v>18.861111111111111</c:v>
                </c:pt>
                <c:pt idx="204">
                  <c:v>18.416666666666668</c:v>
                </c:pt>
                <c:pt idx="205">
                  <c:v>17.930555555555557</c:v>
                </c:pt>
                <c:pt idx="206">
                  <c:v>16.638888888888896</c:v>
                </c:pt>
                <c:pt idx="207">
                  <c:v>17.069444444444443</c:v>
                </c:pt>
                <c:pt idx="208">
                  <c:v>15.791666666666666</c:v>
                </c:pt>
                <c:pt idx="209">
                  <c:v>12.138888888888888</c:v>
                </c:pt>
                <c:pt idx="210">
                  <c:v>14.486111111111111</c:v>
                </c:pt>
                <c:pt idx="211">
                  <c:v>15.083333333333334</c:v>
                </c:pt>
                <c:pt idx="212">
                  <c:v>12.000000000000002</c:v>
                </c:pt>
                <c:pt idx="213">
                  <c:v>10.430555555555555</c:v>
                </c:pt>
                <c:pt idx="214">
                  <c:v>11.54166666666667</c:v>
                </c:pt>
                <c:pt idx="215">
                  <c:v>16.430555555555557</c:v>
                </c:pt>
                <c:pt idx="216">
                  <c:v>24.097222222222221</c:v>
                </c:pt>
                <c:pt idx="217">
                  <c:v>7.3472222222222223</c:v>
                </c:pt>
                <c:pt idx="218">
                  <c:v>9.6111111111111072</c:v>
                </c:pt>
                <c:pt idx="219">
                  <c:v>11.29166666666667</c:v>
                </c:pt>
                <c:pt idx="220">
                  <c:v>15.069444444444448</c:v>
                </c:pt>
                <c:pt idx="221">
                  <c:v>9.5138888888888893</c:v>
                </c:pt>
                <c:pt idx="222">
                  <c:v>6.2916666666666679</c:v>
                </c:pt>
                <c:pt idx="223">
                  <c:v>9.4305555555555554</c:v>
                </c:pt>
                <c:pt idx="224">
                  <c:v>10.166666666666671</c:v>
                </c:pt>
                <c:pt idx="225">
                  <c:v>10.986111111111111</c:v>
                </c:pt>
                <c:pt idx="226">
                  <c:v>10.166666666666671</c:v>
                </c:pt>
                <c:pt idx="227">
                  <c:v>8.4166666666666679</c:v>
                </c:pt>
                <c:pt idx="228">
                  <c:v>32.75</c:v>
                </c:pt>
                <c:pt idx="229">
                  <c:v>15.638888888888888</c:v>
                </c:pt>
                <c:pt idx="230">
                  <c:v>19.472222222222214</c:v>
                </c:pt>
                <c:pt idx="231">
                  <c:v>16.069444444444446</c:v>
                </c:pt>
                <c:pt idx="232">
                  <c:v>22.638888888888896</c:v>
                </c:pt>
                <c:pt idx="233">
                  <c:v>7.4583333333333348</c:v>
                </c:pt>
                <c:pt idx="234">
                  <c:v>8.1666666666666679</c:v>
                </c:pt>
                <c:pt idx="235">
                  <c:v>11.555555555555559</c:v>
                </c:pt>
                <c:pt idx="236">
                  <c:v>12.777777777777775</c:v>
                </c:pt>
                <c:pt idx="237">
                  <c:v>14.986111111111111</c:v>
                </c:pt>
                <c:pt idx="238">
                  <c:v>17.69444444444445</c:v>
                </c:pt>
                <c:pt idx="239">
                  <c:v>28.625</c:v>
                </c:pt>
                <c:pt idx="240">
                  <c:v>24.680555555555557</c:v>
                </c:pt>
                <c:pt idx="241">
                  <c:v>15.791666666666666</c:v>
                </c:pt>
                <c:pt idx="242">
                  <c:v>12.652777777777777</c:v>
                </c:pt>
                <c:pt idx="243">
                  <c:v>14.208333333333332</c:v>
                </c:pt>
                <c:pt idx="244">
                  <c:v>24.833333333333325</c:v>
                </c:pt>
                <c:pt idx="245">
                  <c:v>19.736111111111114</c:v>
                </c:pt>
                <c:pt idx="246">
                  <c:v>22.041666666666668</c:v>
                </c:pt>
                <c:pt idx="247">
                  <c:v>15.444444444444446</c:v>
                </c:pt>
                <c:pt idx="248">
                  <c:v>6.7777777777777777</c:v>
                </c:pt>
                <c:pt idx="249">
                  <c:v>9.7083333333333339</c:v>
                </c:pt>
                <c:pt idx="250">
                  <c:v>19.736111111111114</c:v>
                </c:pt>
                <c:pt idx="251">
                  <c:v>23.277777777777782</c:v>
                </c:pt>
                <c:pt idx="252">
                  <c:v>23.930555555555557</c:v>
                </c:pt>
                <c:pt idx="253">
                  <c:v>20.69444444444445</c:v>
                </c:pt>
                <c:pt idx="254">
                  <c:v>27.333333333333329</c:v>
                </c:pt>
                <c:pt idx="255">
                  <c:v>24.680555555555557</c:v>
                </c:pt>
                <c:pt idx="256">
                  <c:v>31.25</c:v>
                </c:pt>
                <c:pt idx="257">
                  <c:v>34.708333333333343</c:v>
                </c:pt>
                <c:pt idx="258">
                  <c:v>24.944444444444446</c:v>
                </c:pt>
                <c:pt idx="259">
                  <c:v>9.1944444444444446</c:v>
                </c:pt>
                <c:pt idx="260">
                  <c:v>9.6388888888888875</c:v>
                </c:pt>
                <c:pt idx="261">
                  <c:v>8.6944444444444446</c:v>
                </c:pt>
                <c:pt idx="262">
                  <c:v>9.7638888888888893</c:v>
                </c:pt>
                <c:pt idx="263">
                  <c:v>12.777777777777775</c:v>
                </c:pt>
                <c:pt idx="264">
                  <c:v>15.277777777777777</c:v>
                </c:pt>
                <c:pt idx="265">
                  <c:v>19.138888888888896</c:v>
                </c:pt>
                <c:pt idx="266">
                  <c:v>20.069444444444443</c:v>
                </c:pt>
                <c:pt idx="267">
                  <c:v>19.208333333333325</c:v>
                </c:pt>
                <c:pt idx="268">
                  <c:v>20.875</c:v>
                </c:pt>
                <c:pt idx="269">
                  <c:v>28.611111111111118</c:v>
                </c:pt>
                <c:pt idx="270">
                  <c:v>21.25</c:v>
                </c:pt>
                <c:pt idx="271">
                  <c:v>18.708333333333325</c:v>
                </c:pt>
                <c:pt idx="272">
                  <c:v>18.680555555555554</c:v>
                </c:pt>
                <c:pt idx="273">
                  <c:v>18.458333333333321</c:v>
                </c:pt>
                <c:pt idx="274">
                  <c:v>14.152777777777777</c:v>
                </c:pt>
                <c:pt idx="275">
                  <c:v>14.777777777777777</c:v>
                </c:pt>
                <c:pt idx="276">
                  <c:v>11.236111111111109</c:v>
                </c:pt>
                <c:pt idx="277">
                  <c:v>6.7083333333333348</c:v>
                </c:pt>
                <c:pt idx="278">
                  <c:v>11.444444444444446</c:v>
                </c:pt>
                <c:pt idx="279">
                  <c:v>9.8611111111111089</c:v>
                </c:pt>
                <c:pt idx="280">
                  <c:v>14.944444444444446</c:v>
                </c:pt>
                <c:pt idx="281">
                  <c:v>20.972222222222214</c:v>
                </c:pt>
                <c:pt idx="282">
                  <c:v>12.180555555555555</c:v>
                </c:pt>
                <c:pt idx="283">
                  <c:v>7.2222222222222223</c:v>
                </c:pt>
                <c:pt idx="284">
                  <c:v>10.458333333333334</c:v>
                </c:pt>
                <c:pt idx="285">
                  <c:v>23.472222222222214</c:v>
                </c:pt>
                <c:pt idx="286">
                  <c:v>25.986111111111111</c:v>
                </c:pt>
                <c:pt idx="287">
                  <c:v>30.486111111111107</c:v>
                </c:pt>
                <c:pt idx="288">
                  <c:v>40.444444444444436</c:v>
                </c:pt>
                <c:pt idx="289">
                  <c:v>31.152777777777779</c:v>
                </c:pt>
                <c:pt idx="290">
                  <c:v>31.555555555555554</c:v>
                </c:pt>
                <c:pt idx="291">
                  <c:v>20.375</c:v>
                </c:pt>
                <c:pt idx="292">
                  <c:v>25.527777777777779</c:v>
                </c:pt>
                <c:pt idx="293">
                  <c:v>11.722222222222221</c:v>
                </c:pt>
                <c:pt idx="294">
                  <c:v>22.041666666666668</c:v>
                </c:pt>
                <c:pt idx="295">
                  <c:v>25.083333333333321</c:v>
                </c:pt>
                <c:pt idx="296">
                  <c:v>45.680555555555557</c:v>
                </c:pt>
                <c:pt idx="297">
                  <c:v>29.680555555555557</c:v>
                </c:pt>
                <c:pt idx="298">
                  <c:v>24.541666666666671</c:v>
                </c:pt>
                <c:pt idx="299">
                  <c:v>18.625</c:v>
                </c:pt>
                <c:pt idx="300">
                  <c:v>30.527777777777779</c:v>
                </c:pt>
                <c:pt idx="301">
                  <c:v>48.7638888888889</c:v>
                </c:pt>
                <c:pt idx="302">
                  <c:v>37.777777777777779</c:v>
                </c:pt>
                <c:pt idx="303">
                  <c:v>25.430555555555554</c:v>
                </c:pt>
                <c:pt idx="304">
                  <c:v>41.54166666666665</c:v>
                </c:pt>
                <c:pt idx="305">
                  <c:v>28.236111111111111</c:v>
                </c:pt>
                <c:pt idx="306">
                  <c:v>20.625</c:v>
                </c:pt>
                <c:pt idx="307">
                  <c:v>26.25</c:v>
                </c:pt>
                <c:pt idx="308">
                  <c:v>60.361111111111114</c:v>
                </c:pt>
                <c:pt idx="309">
                  <c:v>23.888888888888893</c:v>
                </c:pt>
                <c:pt idx="310">
                  <c:v>6.0000000000000009</c:v>
                </c:pt>
                <c:pt idx="311">
                  <c:v>10.125</c:v>
                </c:pt>
                <c:pt idx="312">
                  <c:v>13.902777777777779</c:v>
                </c:pt>
                <c:pt idx="313">
                  <c:v>27.569444444444446</c:v>
                </c:pt>
                <c:pt idx="314">
                  <c:v>44.680555555555557</c:v>
                </c:pt>
                <c:pt idx="315">
                  <c:v>11.138888888888888</c:v>
                </c:pt>
                <c:pt idx="316">
                  <c:v>18.916666666666668</c:v>
                </c:pt>
                <c:pt idx="317">
                  <c:v>35.2638888888889</c:v>
                </c:pt>
                <c:pt idx="318">
                  <c:v>41.75</c:v>
                </c:pt>
                <c:pt idx="319">
                  <c:v>49.66666666666665</c:v>
                </c:pt>
                <c:pt idx="320">
                  <c:v>46.430555555555557</c:v>
                </c:pt>
                <c:pt idx="321">
                  <c:v>20.375</c:v>
                </c:pt>
                <c:pt idx="322">
                  <c:v>26.833333333333329</c:v>
                </c:pt>
                <c:pt idx="323">
                  <c:v>23.750000000000004</c:v>
                </c:pt>
                <c:pt idx="324">
                  <c:v>43.930555555555557</c:v>
                </c:pt>
                <c:pt idx="325">
                  <c:v>59.527777777777779</c:v>
                </c:pt>
                <c:pt idx="326">
                  <c:v>47.001137656427765</c:v>
                </c:pt>
                <c:pt idx="327">
                  <c:v>60.770193401592721</c:v>
                </c:pt>
                <c:pt idx="328">
                  <c:v>75.587457337883933</c:v>
                </c:pt>
                <c:pt idx="329">
                  <c:v>72.986348122866858</c:v>
                </c:pt>
                <c:pt idx="330">
                  <c:v>71.433447098976117</c:v>
                </c:pt>
                <c:pt idx="331">
                  <c:v>17.340728100113761</c:v>
                </c:pt>
                <c:pt idx="332">
                  <c:v>7.6350967007963595</c:v>
                </c:pt>
                <c:pt idx="333">
                  <c:v>32.416808873720136</c:v>
                </c:pt>
                <c:pt idx="334">
                  <c:v>40.220136518771341</c:v>
                </c:pt>
                <c:pt idx="335">
                  <c:v>88.127133105802045</c:v>
                </c:pt>
                <c:pt idx="336">
                  <c:v>35.626137656427765</c:v>
                </c:pt>
                <c:pt idx="337">
                  <c:v>47.363481228668945</c:v>
                </c:pt>
                <c:pt idx="338">
                  <c:v>37.101393629124011</c:v>
                </c:pt>
                <c:pt idx="339">
                  <c:v>114.15116609783844</c:v>
                </c:pt>
                <c:pt idx="340">
                  <c:v>107.70833333333331</c:v>
                </c:pt>
                <c:pt idx="341">
                  <c:v>118.59722222222224</c:v>
                </c:pt>
                <c:pt idx="342">
                  <c:v>47.458333333333336</c:v>
                </c:pt>
                <c:pt idx="343">
                  <c:v>93.124999999999986</c:v>
                </c:pt>
                <c:pt idx="344">
                  <c:v>179.63888888888891</c:v>
                </c:pt>
                <c:pt idx="345">
                  <c:v>80.013888888888872</c:v>
                </c:pt>
                <c:pt idx="346">
                  <c:v>41.833333333333336</c:v>
                </c:pt>
                <c:pt idx="347">
                  <c:v>51.125000000000014</c:v>
                </c:pt>
                <c:pt idx="348">
                  <c:v>117.61111111111113</c:v>
                </c:pt>
                <c:pt idx="349">
                  <c:v>43.25</c:v>
                </c:pt>
                <c:pt idx="350">
                  <c:v>61.527777777777779</c:v>
                </c:pt>
                <c:pt idx="351">
                  <c:v>58.430555555555557</c:v>
                </c:pt>
                <c:pt idx="352">
                  <c:v>67.472222222222229</c:v>
                </c:pt>
                <c:pt idx="353">
                  <c:v>33.958333333333336</c:v>
                </c:pt>
                <c:pt idx="354">
                  <c:v>41.402777777777779</c:v>
                </c:pt>
                <c:pt idx="355">
                  <c:v>31.541666666666668</c:v>
                </c:pt>
                <c:pt idx="356">
                  <c:v>38.25</c:v>
                </c:pt>
                <c:pt idx="357">
                  <c:v>56.513888888888886</c:v>
                </c:pt>
                <c:pt idx="358">
                  <c:v>65.958333333333329</c:v>
                </c:pt>
                <c:pt idx="359">
                  <c:v>85.944444444444471</c:v>
                </c:pt>
                <c:pt idx="360">
                  <c:v>130.30555555555551</c:v>
                </c:pt>
                <c:pt idx="361">
                  <c:v>44.736111111111121</c:v>
                </c:pt>
                <c:pt idx="362">
                  <c:v>10.138888888888888</c:v>
                </c:pt>
                <c:pt idx="363">
                  <c:v>29.597222222222218</c:v>
                </c:pt>
                <c:pt idx="364">
                  <c:v>78.250000000000014</c:v>
                </c:pt>
              </c:numCache>
            </c:numRef>
          </c:xVal>
          <c:yVal>
            <c:numRef>
              <c:f>Graf!$D$3:$D$367</c:f>
              <c:numCache>
                <c:formatCode>0.00</c:formatCode>
                <c:ptCount val="365"/>
                <c:pt idx="0">
                  <c:v>92.333333333333329</c:v>
                </c:pt>
                <c:pt idx="1">
                  <c:v>51.486111111111114</c:v>
                </c:pt>
                <c:pt idx="2">
                  <c:v>46.541666666666643</c:v>
                </c:pt>
                <c:pt idx="3">
                  <c:v>61.569444444444436</c:v>
                </c:pt>
                <c:pt idx="4">
                  <c:v>72.277777777777771</c:v>
                </c:pt>
                <c:pt idx="5">
                  <c:v>57.013888888888886</c:v>
                </c:pt>
                <c:pt idx="6">
                  <c:v>70.555555555555543</c:v>
                </c:pt>
                <c:pt idx="7">
                  <c:v>156.13888888888889</c:v>
                </c:pt>
                <c:pt idx="8">
                  <c:v>200.68055555555554</c:v>
                </c:pt>
                <c:pt idx="9">
                  <c:v>150.84722222222223</c:v>
                </c:pt>
                <c:pt idx="10">
                  <c:v>13.097222222222221</c:v>
                </c:pt>
                <c:pt idx="11">
                  <c:v>48.972222222222221</c:v>
                </c:pt>
                <c:pt idx="12">
                  <c:v>78.888888888888857</c:v>
                </c:pt>
                <c:pt idx="13">
                  <c:v>86.92138888888887</c:v>
                </c:pt>
                <c:pt idx="14">
                  <c:v>43.055555555555557</c:v>
                </c:pt>
                <c:pt idx="15">
                  <c:v>17.902777777777775</c:v>
                </c:pt>
                <c:pt idx="16">
                  <c:v>23.361111111111111</c:v>
                </c:pt>
                <c:pt idx="17">
                  <c:v>78.222222222222229</c:v>
                </c:pt>
                <c:pt idx="18">
                  <c:v>75.069444444444443</c:v>
                </c:pt>
                <c:pt idx="19">
                  <c:v>116.08333333333331</c:v>
                </c:pt>
                <c:pt idx="20">
                  <c:v>50.222222222222229</c:v>
                </c:pt>
                <c:pt idx="21">
                  <c:v>80.555555555555543</c:v>
                </c:pt>
                <c:pt idx="22">
                  <c:v>114.77777777777777</c:v>
                </c:pt>
                <c:pt idx="23">
                  <c:v>163.34722222222223</c:v>
                </c:pt>
                <c:pt idx="24">
                  <c:v>134.01388888888886</c:v>
                </c:pt>
                <c:pt idx="25">
                  <c:v>109.34722222222224</c:v>
                </c:pt>
                <c:pt idx="26">
                  <c:v>74.5</c:v>
                </c:pt>
                <c:pt idx="27">
                  <c:v>38.680555555555557</c:v>
                </c:pt>
                <c:pt idx="28">
                  <c:v>82.180555555555543</c:v>
                </c:pt>
                <c:pt idx="29">
                  <c:v>12.763888888888889</c:v>
                </c:pt>
                <c:pt idx="30">
                  <c:v>22.5</c:v>
                </c:pt>
                <c:pt idx="31">
                  <c:v>24.5</c:v>
                </c:pt>
                <c:pt idx="32">
                  <c:v>14.722222222222221</c:v>
                </c:pt>
                <c:pt idx="33">
                  <c:v>12.569444444444448</c:v>
                </c:pt>
                <c:pt idx="34">
                  <c:v>29.208333333333325</c:v>
                </c:pt>
                <c:pt idx="35">
                  <c:v>42.652777777777779</c:v>
                </c:pt>
                <c:pt idx="36">
                  <c:v>13.388888888888893</c:v>
                </c:pt>
                <c:pt idx="37">
                  <c:v>28.569444444444446</c:v>
                </c:pt>
                <c:pt idx="38">
                  <c:v>15.611111111111109</c:v>
                </c:pt>
                <c:pt idx="39">
                  <c:v>9.1666666666666679</c:v>
                </c:pt>
                <c:pt idx="40">
                  <c:v>19.513888888888896</c:v>
                </c:pt>
                <c:pt idx="41">
                  <c:v>44.847222222222214</c:v>
                </c:pt>
                <c:pt idx="42">
                  <c:v>29.750000000000004</c:v>
                </c:pt>
                <c:pt idx="43">
                  <c:v>33.305555555555557</c:v>
                </c:pt>
                <c:pt idx="44">
                  <c:v>36.1388888888889</c:v>
                </c:pt>
                <c:pt idx="45">
                  <c:v>16.277777777777779</c:v>
                </c:pt>
                <c:pt idx="46">
                  <c:v>17.333333333333329</c:v>
                </c:pt>
                <c:pt idx="47">
                  <c:v>29.458333333333325</c:v>
                </c:pt>
                <c:pt idx="48">
                  <c:v>21.541666666666668</c:v>
                </c:pt>
                <c:pt idx="49">
                  <c:v>15.944444444444446</c:v>
                </c:pt>
                <c:pt idx="50">
                  <c:v>21.597222222222221</c:v>
                </c:pt>
                <c:pt idx="51">
                  <c:v>13.486111111111111</c:v>
                </c:pt>
                <c:pt idx="52">
                  <c:v>13.333333333333334</c:v>
                </c:pt>
                <c:pt idx="53">
                  <c:v>13.763888888888889</c:v>
                </c:pt>
                <c:pt idx="54">
                  <c:v>38.694444444444436</c:v>
                </c:pt>
                <c:pt idx="55">
                  <c:v>19.666666666666668</c:v>
                </c:pt>
                <c:pt idx="56">
                  <c:v>65.166666666666671</c:v>
                </c:pt>
                <c:pt idx="57">
                  <c:v>61.819444444444429</c:v>
                </c:pt>
                <c:pt idx="58">
                  <c:v>49.583333333333336</c:v>
                </c:pt>
                <c:pt idx="59">
                  <c:v>31.861111111111114</c:v>
                </c:pt>
                <c:pt idx="60">
                  <c:v>22.638888888888896</c:v>
                </c:pt>
                <c:pt idx="61">
                  <c:v>26.888888888888893</c:v>
                </c:pt>
                <c:pt idx="62">
                  <c:v>5.0833333333333348</c:v>
                </c:pt>
                <c:pt idx="63">
                  <c:v>31.027777777777779</c:v>
                </c:pt>
                <c:pt idx="64">
                  <c:v>12.291666666666666</c:v>
                </c:pt>
                <c:pt idx="65">
                  <c:v>15.611111111111109</c:v>
                </c:pt>
                <c:pt idx="66">
                  <c:v>18.166666666666668</c:v>
                </c:pt>
                <c:pt idx="67">
                  <c:v>17.19444444444445</c:v>
                </c:pt>
                <c:pt idx="68">
                  <c:v>30.944444444444446</c:v>
                </c:pt>
                <c:pt idx="69">
                  <c:v>16.583333333333321</c:v>
                </c:pt>
                <c:pt idx="70">
                  <c:v>20.166666666666668</c:v>
                </c:pt>
                <c:pt idx="71">
                  <c:v>19.333333333333329</c:v>
                </c:pt>
                <c:pt idx="72">
                  <c:v>18.875</c:v>
                </c:pt>
                <c:pt idx="73">
                  <c:v>39.541666666666643</c:v>
                </c:pt>
                <c:pt idx="74">
                  <c:v>20.916666666666668</c:v>
                </c:pt>
                <c:pt idx="75">
                  <c:v>32.277777777777779</c:v>
                </c:pt>
                <c:pt idx="76">
                  <c:v>52.5</c:v>
                </c:pt>
                <c:pt idx="77">
                  <c:v>59.986111111111107</c:v>
                </c:pt>
                <c:pt idx="78">
                  <c:v>32.625000000000007</c:v>
                </c:pt>
                <c:pt idx="79">
                  <c:v>31.097222222222221</c:v>
                </c:pt>
                <c:pt idx="80">
                  <c:v>45.388888888888893</c:v>
                </c:pt>
                <c:pt idx="81">
                  <c:v>25.763888888888893</c:v>
                </c:pt>
                <c:pt idx="82">
                  <c:v>22.083333333333325</c:v>
                </c:pt>
                <c:pt idx="83">
                  <c:v>25</c:v>
                </c:pt>
                <c:pt idx="84">
                  <c:v>21.81944444444445</c:v>
                </c:pt>
                <c:pt idx="85">
                  <c:v>38.75</c:v>
                </c:pt>
                <c:pt idx="86">
                  <c:v>27.930555555555557</c:v>
                </c:pt>
                <c:pt idx="87">
                  <c:v>14.013888888888889</c:v>
                </c:pt>
                <c:pt idx="88">
                  <c:v>16.486111111111107</c:v>
                </c:pt>
                <c:pt idx="89">
                  <c:v>17.81944444444445</c:v>
                </c:pt>
                <c:pt idx="90">
                  <c:v>20.277777777777779</c:v>
                </c:pt>
                <c:pt idx="117">
                  <c:v>7.5416666666666679</c:v>
                </c:pt>
                <c:pt idx="118">
                  <c:v>18.666666666666668</c:v>
                </c:pt>
                <c:pt idx="119">
                  <c:v>16.902777777777775</c:v>
                </c:pt>
                <c:pt idx="120">
                  <c:v>29.875000000000004</c:v>
                </c:pt>
                <c:pt idx="121">
                  <c:v>16.388888888888893</c:v>
                </c:pt>
                <c:pt idx="122">
                  <c:v>13.069444444444448</c:v>
                </c:pt>
                <c:pt idx="123">
                  <c:v>12.083333333333332</c:v>
                </c:pt>
                <c:pt idx="124">
                  <c:v>8.4583333333333357</c:v>
                </c:pt>
                <c:pt idx="125">
                  <c:v>18.125</c:v>
                </c:pt>
                <c:pt idx="126">
                  <c:v>24.902777777777775</c:v>
                </c:pt>
                <c:pt idx="127">
                  <c:v>17.208333333333325</c:v>
                </c:pt>
                <c:pt idx="128">
                  <c:v>21.125000000000004</c:v>
                </c:pt>
                <c:pt idx="129">
                  <c:v>12.666666666666668</c:v>
                </c:pt>
                <c:pt idx="130">
                  <c:v>12.027777777777777</c:v>
                </c:pt>
                <c:pt idx="131">
                  <c:v>30.208333333333325</c:v>
                </c:pt>
                <c:pt idx="132">
                  <c:v>11.597222222222221</c:v>
                </c:pt>
                <c:pt idx="133">
                  <c:v>6.7638888888888884</c:v>
                </c:pt>
                <c:pt idx="134">
                  <c:v>8.0416666666666696</c:v>
                </c:pt>
                <c:pt idx="135">
                  <c:v>12.555555555555557</c:v>
                </c:pt>
                <c:pt idx="136">
                  <c:v>14.430555555555557</c:v>
                </c:pt>
                <c:pt idx="137">
                  <c:v>12.083333333333332</c:v>
                </c:pt>
                <c:pt idx="138">
                  <c:v>9.8750000000000018</c:v>
                </c:pt>
                <c:pt idx="139">
                  <c:v>9.9166666666666679</c:v>
                </c:pt>
                <c:pt idx="140">
                  <c:v>14.444444444444446</c:v>
                </c:pt>
                <c:pt idx="141">
                  <c:v>18.902777777777775</c:v>
                </c:pt>
                <c:pt idx="142">
                  <c:v>17.611111111111114</c:v>
                </c:pt>
                <c:pt idx="143">
                  <c:v>9.6944444444444446</c:v>
                </c:pt>
                <c:pt idx="144">
                  <c:v>4.2361111111111116</c:v>
                </c:pt>
                <c:pt idx="145">
                  <c:v>17.361111111111111</c:v>
                </c:pt>
                <c:pt idx="146">
                  <c:v>17.138888888888896</c:v>
                </c:pt>
                <c:pt idx="147">
                  <c:v>16.208333333333321</c:v>
                </c:pt>
                <c:pt idx="148">
                  <c:v>17.513888888888896</c:v>
                </c:pt>
                <c:pt idx="150">
                  <c:v>19</c:v>
                </c:pt>
                <c:pt idx="151">
                  <c:v>12.04166666666667</c:v>
                </c:pt>
                <c:pt idx="152">
                  <c:v>8.6666666666666714</c:v>
                </c:pt>
                <c:pt idx="153">
                  <c:v>11.861111111111111</c:v>
                </c:pt>
                <c:pt idx="154">
                  <c:v>12.763888888888889</c:v>
                </c:pt>
                <c:pt idx="155">
                  <c:v>8.4166666666666679</c:v>
                </c:pt>
                <c:pt idx="156">
                  <c:v>11.083333333333334</c:v>
                </c:pt>
                <c:pt idx="157">
                  <c:v>17.666666666666668</c:v>
                </c:pt>
                <c:pt idx="158">
                  <c:v>17.472222222222214</c:v>
                </c:pt>
                <c:pt idx="159">
                  <c:v>20.638888888888896</c:v>
                </c:pt>
                <c:pt idx="160">
                  <c:v>17.722222222222214</c:v>
                </c:pt>
                <c:pt idx="161">
                  <c:v>12.75</c:v>
                </c:pt>
                <c:pt idx="162">
                  <c:v>8.9027777777777786</c:v>
                </c:pt>
                <c:pt idx="163">
                  <c:v>10.486111111111111</c:v>
                </c:pt>
                <c:pt idx="164">
                  <c:v>10.305555555555557</c:v>
                </c:pt>
                <c:pt idx="165">
                  <c:v>7.6527777777777768</c:v>
                </c:pt>
                <c:pt idx="167">
                  <c:v>16.583333333333321</c:v>
                </c:pt>
                <c:pt idx="168">
                  <c:v>9.3611111111111107</c:v>
                </c:pt>
                <c:pt idx="169">
                  <c:v>10.805555555555559</c:v>
                </c:pt>
                <c:pt idx="170">
                  <c:v>7.2777777777777786</c:v>
                </c:pt>
                <c:pt idx="171">
                  <c:v>9.3750000000000018</c:v>
                </c:pt>
                <c:pt idx="172">
                  <c:v>14.01</c:v>
                </c:pt>
                <c:pt idx="173">
                  <c:v>15.000000000000002</c:v>
                </c:pt>
                <c:pt idx="175">
                  <c:v>28.89</c:v>
                </c:pt>
                <c:pt idx="176">
                  <c:v>15.430000000000001</c:v>
                </c:pt>
                <c:pt idx="177">
                  <c:v>16</c:v>
                </c:pt>
                <c:pt idx="178">
                  <c:v>12.527777777777775</c:v>
                </c:pt>
                <c:pt idx="180">
                  <c:v>14.736111111111109</c:v>
                </c:pt>
                <c:pt idx="181">
                  <c:v>17.902777777777775</c:v>
                </c:pt>
                <c:pt idx="182">
                  <c:v>22.638888888888896</c:v>
                </c:pt>
                <c:pt idx="183">
                  <c:v>7.7638888888888884</c:v>
                </c:pt>
                <c:pt idx="184">
                  <c:v>9.6388888888888875</c:v>
                </c:pt>
                <c:pt idx="185">
                  <c:v>17.986111111111107</c:v>
                </c:pt>
                <c:pt idx="186">
                  <c:v>15.277777777777777</c:v>
                </c:pt>
                <c:pt idx="187">
                  <c:v>10.430555555555555</c:v>
                </c:pt>
                <c:pt idx="188">
                  <c:v>17.930555555555557</c:v>
                </c:pt>
                <c:pt idx="189">
                  <c:v>19.777777777777779</c:v>
                </c:pt>
                <c:pt idx="190">
                  <c:v>18.430555555555557</c:v>
                </c:pt>
                <c:pt idx="191">
                  <c:v>19.708333333333321</c:v>
                </c:pt>
                <c:pt idx="192">
                  <c:v>25.527777777777779</c:v>
                </c:pt>
                <c:pt idx="193">
                  <c:v>27.847222222222221</c:v>
                </c:pt>
                <c:pt idx="194">
                  <c:v>7.4305555555555545</c:v>
                </c:pt>
                <c:pt idx="195">
                  <c:v>8.8333333333333357</c:v>
                </c:pt>
                <c:pt idx="196">
                  <c:v>8.5</c:v>
                </c:pt>
                <c:pt idx="197">
                  <c:v>12.958333333333334</c:v>
                </c:pt>
                <c:pt idx="198">
                  <c:v>27.569444444444446</c:v>
                </c:pt>
                <c:pt idx="199">
                  <c:v>15.263888888888889</c:v>
                </c:pt>
                <c:pt idx="200">
                  <c:v>22.5</c:v>
                </c:pt>
                <c:pt idx="201">
                  <c:v>14.54166666666667</c:v>
                </c:pt>
                <c:pt idx="202">
                  <c:v>19.31944444444445</c:v>
                </c:pt>
                <c:pt idx="203">
                  <c:v>19.444444444444446</c:v>
                </c:pt>
                <c:pt idx="204">
                  <c:v>19.027777777777779</c:v>
                </c:pt>
                <c:pt idx="205">
                  <c:v>19.652777777777779</c:v>
                </c:pt>
                <c:pt idx="206">
                  <c:v>17.069444444444443</c:v>
                </c:pt>
                <c:pt idx="207">
                  <c:v>16.680555555555557</c:v>
                </c:pt>
                <c:pt idx="208">
                  <c:v>15.166666666666671</c:v>
                </c:pt>
                <c:pt idx="209">
                  <c:v>13.555555555555557</c:v>
                </c:pt>
                <c:pt idx="210">
                  <c:v>15.277777777777777</c:v>
                </c:pt>
                <c:pt idx="211">
                  <c:v>16.041666666666668</c:v>
                </c:pt>
                <c:pt idx="212">
                  <c:v>15.291666666666666</c:v>
                </c:pt>
                <c:pt idx="213">
                  <c:v>10.375000000000002</c:v>
                </c:pt>
                <c:pt idx="214">
                  <c:v>13.833333333333336</c:v>
                </c:pt>
                <c:pt idx="215">
                  <c:v>17.180555555555554</c:v>
                </c:pt>
                <c:pt idx="216">
                  <c:v>23.638888888888896</c:v>
                </c:pt>
                <c:pt idx="217">
                  <c:v>7.1527777777777777</c:v>
                </c:pt>
                <c:pt idx="218">
                  <c:v>10.527777777777777</c:v>
                </c:pt>
                <c:pt idx="219">
                  <c:v>11.013888888888889</c:v>
                </c:pt>
                <c:pt idx="220">
                  <c:v>20.208333333333325</c:v>
                </c:pt>
                <c:pt idx="221">
                  <c:v>7.9166666666666679</c:v>
                </c:pt>
                <c:pt idx="222">
                  <c:v>11.333333333333334</c:v>
                </c:pt>
                <c:pt idx="223">
                  <c:v>5.9166666666666679</c:v>
                </c:pt>
                <c:pt idx="224">
                  <c:v>12.097222222222223</c:v>
                </c:pt>
                <c:pt idx="225">
                  <c:v>3.2638888888888893</c:v>
                </c:pt>
                <c:pt idx="226">
                  <c:v>13.861111111111111</c:v>
                </c:pt>
                <c:pt idx="227">
                  <c:v>17.180555555555554</c:v>
                </c:pt>
                <c:pt idx="228">
                  <c:v>35.222222222222229</c:v>
                </c:pt>
                <c:pt idx="229">
                  <c:v>19.083333333333325</c:v>
                </c:pt>
                <c:pt idx="230">
                  <c:v>24.263888888888893</c:v>
                </c:pt>
                <c:pt idx="231">
                  <c:v>16.222222222222214</c:v>
                </c:pt>
                <c:pt idx="232">
                  <c:v>26.694444444444446</c:v>
                </c:pt>
                <c:pt idx="233">
                  <c:v>8.4444444444444446</c:v>
                </c:pt>
                <c:pt idx="234">
                  <c:v>7.25</c:v>
                </c:pt>
                <c:pt idx="235">
                  <c:v>13.958333333333336</c:v>
                </c:pt>
                <c:pt idx="236">
                  <c:v>15.694444444444446</c:v>
                </c:pt>
                <c:pt idx="237">
                  <c:v>31.555555555555554</c:v>
                </c:pt>
                <c:pt idx="238">
                  <c:v>47.097222222222221</c:v>
                </c:pt>
                <c:pt idx="239">
                  <c:v>27.166666666666664</c:v>
                </c:pt>
                <c:pt idx="240">
                  <c:v>26.847222222222218</c:v>
                </c:pt>
                <c:pt idx="241">
                  <c:v>17.222222222222218</c:v>
                </c:pt>
                <c:pt idx="242">
                  <c:v>16.638888888888896</c:v>
                </c:pt>
                <c:pt idx="243">
                  <c:v>17.847222222222218</c:v>
                </c:pt>
                <c:pt idx="244">
                  <c:v>25.791666666666668</c:v>
                </c:pt>
                <c:pt idx="245">
                  <c:v>22.402777777777775</c:v>
                </c:pt>
                <c:pt idx="246">
                  <c:v>21.888888888888893</c:v>
                </c:pt>
                <c:pt idx="247">
                  <c:v>16.972222222222218</c:v>
                </c:pt>
                <c:pt idx="248">
                  <c:v>6.6249999999999991</c:v>
                </c:pt>
                <c:pt idx="249">
                  <c:v>12.916666666666671</c:v>
                </c:pt>
                <c:pt idx="250">
                  <c:v>21.81944444444445</c:v>
                </c:pt>
                <c:pt idx="251">
                  <c:v>23.263888888888893</c:v>
                </c:pt>
                <c:pt idx="252">
                  <c:v>22.277777777777779</c:v>
                </c:pt>
                <c:pt idx="253">
                  <c:v>23.277777777777782</c:v>
                </c:pt>
                <c:pt idx="254">
                  <c:v>27.513888888888896</c:v>
                </c:pt>
                <c:pt idx="255">
                  <c:v>27.027777777777779</c:v>
                </c:pt>
                <c:pt idx="256">
                  <c:v>33.180555555555557</c:v>
                </c:pt>
                <c:pt idx="257">
                  <c:v>35.25</c:v>
                </c:pt>
                <c:pt idx="258">
                  <c:v>24.069444444444443</c:v>
                </c:pt>
                <c:pt idx="259">
                  <c:v>9.0000000000000018</c:v>
                </c:pt>
                <c:pt idx="260">
                  <c:v>8.4166666666666679</c:v>
                </c:pt>
                <c:pt idx="261">
                  <c:v>8.0972222222222232</c:v>
                </c:pt>
                <c:pt idx="262">
                  <c:v>9.5972222222222232</c:v>
                </c:pt>
                <c:pt idx="263">
                  <c:v>13.875000000000002</c:v>
                </c:pt>
                <c:pt idx="264">
                  <c:v>13.902777777777779</c:v>
                </c:pt>
                <c:pt idx="265">
                  <c:v>17.791666666666668</c:v>
                </c:pt>
                <c:pt idx="266">
                  <c:v>19.055555555555557</c:v>
                </c:pt>
                <c:pt idx="267">
                  <c:v>19.333333333333329</c:v>
                </c:pt>
                <c:pt idx="268">
                  <c:v>21.486111111111111</c:v>
                </c:pt>
                <c:pt idx="269">
                  <c:v>28.777777777777779</c:v>
                </c:pt>
                <c:pt idx="270">
                  <c:v>22.638888888888896</c:v>
                </c:pt>
                <c:pt idx="271">
                  <c:v>19.208333333333325</c:v>
                </c:pt>
                <c:pt idx="272">
                  <c:v>20.458333333333325</c:v>
                </c:pt>
                <c:pt idx="273">
                  <c:v>18.763888888888893</c:v>
                </c:pt>
                <c:pt idx="274">
                  <c:v>15.986111111111111</c:v>
                </c:pt>
                <c:pt idx="275">
                  <c:v>13.638888888888888</c:v>
                </c:pt>
                <c:pt idx="276">
                  <c:v>14.236111111111109</c:v>
                </c:pt>
                <c:pt idx="277">
                  <c:v>7.5694444444444455</c:v>
                </c:pt>
                <c:pt idx="278">
                  <c:v>15.013888888888889</c:v>
                </c:pt>
                <c:pt idx="279">
                  <c:v>11.527777777777777</c:v>
                </c:pt>
                <c:pt idx="280">
                  <c:v>17.111111111111114</c:v>
                </c:pt>
                <c:pt idx="281">
                  <c:v>34.138888888888893</c:v>
                </c:pt>
                <c:pt idx="282">
                  <c:v>14.944444444444446</c:v>
                </c:pt>
                <c:pt idx="283">
                  <c:v>8.5833333333333357</c:v>
                </c:pt>
                <c:pt idx="284">
                  <c:v>13.750000000000002</c:v>
                </c:pt>
                <c:pt idx="285">
                  <c:v>25.763888888888893</c:v>
                </c:pt>
                <c:pt idx="286">
                  <c:v>37.25</c:v>
                </c:pt>
                <c:pt idx="287">
                  <c:v>32.972222222222221</c:v>
                </c:pt>
                <c:pt idx="288">
                  <c:v>39</c:v>
                </c:pt>
                <c:pt idx="289">
                  <c:v>36.416666666666643</c:v>
                </c:pt>
                <c:pt idx="290">
                  <c:v>31.138888888888896</c:v>
                </c:pt>
                <c:pt idx="291">
                  <c:v>17.69444444444445</c:v>
                </c:pt>
                <c:pt idx="292">
                  <c:v>22.138888888888896</c:v>
                </c:pt>
                <c:pt idx="293">
                  <c:v>12.402777777777779</c:v>
                </c:pt>
                <c:pt idx="294">
                  <c:v>15.777777777777775</c:v>
                </c:pt>
                <c:pt idx="295">
                  <c:v>20.805555555555557</c:v>
                </c:pt>
                <c:pt idx="296">
                  <c:v>38.180555555555557</c:v>
                </c:pt>
                <c:pt idx="297">
                  <c:v>29.25</c:v>
                </c:pt>
                <c:pt idx="298">
                  <c:v>22.416666666666668</c:v>
                </c:pt>
                <c:pt idx="299">
                  <c:v>15.430555555555555</c:v>
                </c:pt>
                <c:pt idx="300">
                  <c:v>29.652777777777782</c:v>
                </c:pt>
                <c:pt idx="301">
                  <c:v>43.458333333333336</c:v>
                </c:pt>
                <c:pt idx="302">
                  <c:v>51.1388888888889</c:v>
                </c:pt>
                <c:pt idx="303">
                  <c:v>30.041666666666668</c:v>
                </c:pt>
                <c:pt idx="304">
                  <c:v>46.347222222222214</c:v>
                </c:pt>
                <c:pt idx="305">
                  <c:v>32.180555555555557</c:v>
                </c:pt>
                <c:pt idx="306">
                  <c:v>17.625</c:v>
                </c:pt>
                <c:pt idx="307">
                  <c:v>30.986111111111107</c:v>
                </c:pt>
                <c:pt idx="308">
                  <c:v>50.611111111111107</c:v>
                </c:pt>
                <c:pt idx="309">
                  <c:v>17.638888888888896</c:v>
                </c:pt>
                <c:pt idx="310">
                  <c:v>5.4305555555555554</c:v>
                </c:pt>
                <c:pt idx="311">
                  <c:v>9.2777777777777768</c:v>
                </c:pt>
                <c:pt idx="312">
                  <c:v>13.972222222222225</c:v>
                </c:pt>
                <c:pt idx="313">
                  <c:v>27.708333333333321</c:v>
                </c:pt>
                <c:pt idx="314">
                  <c:v>52.847222222222214</c:v>
                </c:pt>
                <c:pt idx="315">
                  <c:v>13.527777777777777</c:v>
                </c:pt>
                <c:pt idx="316">
                  <c:v>20.444444444444446</c:v>
                </c:pt>
                <c:pt idx="317">
                  <c:v>34.847222222222214</c:v>
                </c:pt>
                <c:pt idx="318">
                  <c:v>60.125000000000007</c:v>
                </c:pt>
                <c:pt idx="319">
                  <c:v>57</c:v>
                </c:pt>
                <c:pt idx="320">
                  <c:v>53.180555555555557</c:v>
                </c:pt>
                <c:pt idx="321">
                  <c:v>22.805555555555557</c:v>
                </c:pt>
                <c:pt idx="322">
                  <c:v>25.19444444444445</c:v>
                </c:pt>
                <c:pt idx="323">
                  <c:v>28.555555555555554</c:v>
                </c:pt>
                <c:pt idx="324">
                  <c:v>82.722222222222229</c:v>
                </c:pt>
                <c:pt idx="325">
                  <c:v>84.097222222222229</c:v>
                </c:pt>
                <c:pt idx="326">
                  <c:v>60.511376564277569</c:v>
                </c:pt>
                <c:pt idx="327">
                  <c:v>70.721700796359485</c:v>
                </c:pt>
                <c:pt idx="328">
                  <c:v>97.146899886234351</c:v>
                </c:pt>
                <c:pt idx="329">
                  <c:v>72.624004550625699</c:v>
                </c:pt>
                <c:pt idx="330">
                  <c:v>69.673492605233207</c:v>
                </c:pt>
                <c:pt idx="331">
                  <c:v>20.705346985210461</c:v>
                </c:pt>
                <c:pt idx="332">
                  <c:v>9.9126848691695137</c:v>
                </c:pt>
                <c:pt idx="333">
                  <c:v>41.358930602957912</c:v>
                </c:pt>
                <c:pt idx="334">
                  <c:v>55.852673492605227</c:v>
                </c:pt>
                <c:pt idx="335">
                  <c:v>101.09385665529012</c:v>
                </c:pt>
                <c:pt idx="336">
                  <c:v>38.718998862343575</c:v>
                </c:pt>
                <c:pt idx="337">
                  <c:v>61.481939704209324</c:v>
                </c:pt>
                <c:pt idx="338">
                  <c:v>39.288395904436868</c:v>
                </c:pt>
                <c:pt idx="339">
                  <c:v>104.74317406143346</c:v>
                </c:pt>
                <c:pt idx="340">
                  <c:v>38.708333333333343</c:v>
                </c:pt>
                <c:pt idx="341">
                  <c:v>28.902777777777775</c:v>
                </c:pt>
                <c:pt idx="342">
                  <c:v>26.472222222222214</c:v>
                </c:pt>
                <c:pt idx="343">
                  <c:v>51.166666666666657</c:v>
                </c:pt>
                <c:pt idx="344">
                  <c:v>103.58333333333331</c:v>
                </c:pt>
                <c:pt idx="345">
                  <c:v>96.638888888888857</c:v>
                </c:pt>
                <c:pt idx="346">
                  <c:v>44.222222222222229</c:v>
                </c:pt>
                <c:pt idx="347">
                  <c:v>64.722222222222229</c:v>
                </c:pt>
                <c:pt idx="348">
                  <c:v>67.111111111111114</c:v>
                </c:pt>
                <c:pt idx="349">
                  <c:v>58.166666666666657</c:v>
                </c:pt>
                <c:pt idx="350">
                  <c:v>65.888888888888857</c:v>
                </c:pt>
                <c:pt idx="351">
                  <c:v>23.055555555555557</c:v>
                </c:pt>
                <c:pt idx="352">
                  <c:v>32.416666666666643</c:v>
                </c:pt>
                <c:pt idx="353">
                  <c:v>29.875000000000004</c:v>
                </c:pt>
                <c:pt idx="354">
                  <c:v>35.555555555555557</c:v>
                </c:pt>
                <c:pt idx="355">
                  <c:v>31.083333333333321</c:v>
                </c:pt>
                <c:pt idx="356">
                  <c:v>35.291666666666657</c:v>
                </c:pt>
                <c:pt idx="357">
                  <c:v>50.388888888888893</c:v>
                </c:pt>
                <c:pt idx="358">
                  <c:v>56.888888888888893</c:v>
                </c:pt>
                <c:pt idx="359">
                  <c:v>79.861111111111114</c:v>
                </c:pt>
                <c:pt idx="360">
                  <c:v>136.73611111111109</c:v>
                </c:pt>
                <c:pt idx="361">
                  <c:v>47.097222222222221</c:v>
                </c:pt>
                <c:pt idx="362">
                  <c:v>10.694444444444446</c:v>
                </c:pt>
                <c:pt idx="363">
                  <c:v>48.625000000000007</c:v>
                </c:pt>
                <c:pt idx="364">
                  <c:v>82.194444444444443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645760"/>
        <c:axId val="105646336"/>
      </c:scatterChart>
      <c:valAx>
        <c:axId val="105645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hr-HR"/>
                  <a:t>A</a:t>
                </a:r>
                <a:r>
                  <a:rPr lang="en-US"/>
                  <a:t> -C (µg/m3</a:t>
                </a:r>
                <a:r>
                  <a:rPr lang="hr-HR"/>
                  <a:t>)</a:t>
                </a:r>
                <a:r>
                  <a:rPr lang="en-US"/>
                  <a:t>
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05646336"/>
        <c:crosses val="autoZero"/>
        <c:crossBetween val="midCat"/>
      </c:valAx>
      <c:valAx>
        <c:axId val="105646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r-HR"/>
                  <a:t>B -</a:t>
                </a:r>
                <a:r>
                  <a:rPr lang="hr-HR" sz="1000" b="0" i="0" u="none" strike="noStrike" baseline="0"/>
                  <a:t>C (µg/m3</a:t>
                </a:r>
                <a:endParaRPr lang="en-US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056457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pPr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oleObject" Target="../embeddings/oleObject6.bin"/><Relationship Id="rId3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9.png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jpeg"/><Relationship Id="rId7" Type="http://schemas.openxmlformats.org/officeDocument/2006/relationships/image" Target="../media/image6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10.jpeg"/><Relationship Id="rId7" Type="http://schemas.openxmlformats.org/officeDocument/2006/relationships/image" Target="../media/image7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.jpeg"/><Relationship Id="rId7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narodne-novine.nn.hr/clanci/sluzbeni/2014_01_1_24.html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://narodne-novine.nn.hr/clanci/sluzbeni/2012_10_117_252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rodne-novine.nn.hr/clanci/sluzbeni/2017_06_61_1381.html" TargetMode="External"/><Relationship Id="rId5" Type="http://schemas.openxmlformats.org/officeDocument/2006/relationships/hyperlink" Target="http://narodne-novine.nn.hr/clanci/sluzbeni/2014_04_47_874.html" TargetMode="External"/><Relationship Id="rId10" Type="http://schemas.openxmlformats.org/officeDocument/2006/relationships/hyperlink" Target="http://narodne-novine.nn.hr/clanci/sluzbeni/2017_08_79_1967.html" TargetMode="External"/><Relationship Id="rId4" Type="http://schemas.openxmlformats.org/officeDocument/2006/relationships/hyperlink" Target="http://narodne-novine.nn.hr/clanci/sluzbeni/2011_11_130_2601.html" TargetMode="External"/><Relationship Id="rId9" Type="http://schemas.openxmlformats.org/officeDocument/2006/relationships/hyperlink" Target="http://narodne-novine.nn.hr/clanci/sluzbeni/2016_08_73_1746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.jpeg"/><Relationship Id="rId7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.jpeg"/><Relationship Id="rId7" Type="http://schemas.openxmlformats.org/officeDocument/2006/relationships/image" Target="../media/image1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VLAKANA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5" descr="vlak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1" y="1451958"/>
            <a:ext cx="1977042" cy="197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vlakn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1" y="1451958"/>
            <a:ext cx="1977042" cy="197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vlakna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251" y="4260246"/>
            <a:ext cx="1977042" cy="197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vlakna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7901" y="4260246"/>
            <a:ext cx="1977042" cy="197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PELUDI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4" descr="pelud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713" y="1391571"/>
            <a:ext cx="2039016" cy="203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pelud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4" y="1391198"/>
            <a:ext cx="2037802" cy="203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pelud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713" y="4126834"/>
            <a:ext cx="2039016" cy="203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 descr="pelud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0564" y="4126461"/>
            <a:ext cx="2037802" cy="203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ŠTO I KAKO DALJE?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Pravokutnik 9"/>
          <p:cNvSpPr/>
          <p:nvPr/>
        </p:nvSpPr>
        <p:spPr>
          <a:xfrm>
            <a:off x="975091" y="1664518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r-HR" sz="2400" b="1" dirty="0" smtClean="0">
                <a:solidFill>
                  <a:srgbClr val="0070C0"/>
                </a:solidFill>
              </a:rPr>
              <a:t>Različite veličine čestica</a:t>
            </a:r>
          </a:p>
          <a:p>
            <a:pPr>
              <a:buFont typeface="Arial" pitchFamily="34" charset="0"/>
              <a:buChar char="•"/>
            </a:pPr>
            <a:r>
              <a:rPr lang="hr-HR" sz="2400" b="1" dirty="0" smtClean="0">
                <a:solidFill>
                  <a:srgbClr val="0070C0"/>
                </a:solidFill>
              </a:rPr>
              <a:t>Različiti oblici čestica</a:t>
            </a:r>
          </a:p>
          <a:p>
            <a:pPr>
              <a:buFont typeface="Arial" pitchFamily="34" charset="0"/>
              <a:buChar char="•"/>
            </a:pPr>
            <a:r>
              <a:rPr lang="hr-HR" sz="2400" b="1" dirty="0" smtClean="0">
                <a:solidFill>
                  <a:srgbClr val="0070C0"/>
                </a:solidFill>
              </a:rPr>
              <a:t>Različiti sastav čestica</a:t>
            </a:r>
          </a:p>
          <a:p>
            <a:pPr>
              <a:buFont typeface="Arial" pitchFamily="34" charset="0"/>
              <a:buChar char="•"/>
            </a:pPr>
            <a:r>
              <a:rPr lang="hr-HR" sz="2400" b="1" dirty="0" smtClean="0">
                <a:solidFill>
                  <a:srgbClr val="0070C0"/>
                </a:solidFill>
              </a:rPr>
              <a:t>Različite gustoće čestica</a:t>
            </a:r>
          </a:p>
          <a:p>
            <a:pPr>
              <a:buFont typeface="Arial" pitchFamily="34" charset="0"/>
              <a:buChar char="•"/>
            </a:pPr>
            <a:r>
              <a:rPr lang="hr-HR" sz="2400" b="1" dirty="0" smtClean="0">
                <a:solidFill>
                  <a:srgbClr val="0070C0"/>
                </a:solidFill>
              </a:rPr>
              <a:t>Različite koncentracije čestica </a:t>
            </a:r>
          </a:p>
          <a:p>
            <a:pPr>
              <a:buFont typeface="Arial" pitchFamily="34" charset="0"/>
              <a:buChar char="•"/>
            </a:pPr>
            <a:r>
              <a:rPr lang="hr-HR" sz="2400" b="1" dirty="0" err="1" smtClean="0">
                <a:solidFill>
                  <a:srgbClr val="0070C0"/>
                </a:solidFill>
              </a:rPr>
              <a:t>itd</a:t>
            </a:r>
            <a:r>
              <a:rPr lang="hr-HR" sz="2400" b="1" dirty="0" smtClean="0">
                <a:solidFill>
                  <a:srgbClr val="0070C0"/>
                </a:solidFill>
              </a:rPr>
              <a:t>.</a:t>
            </a:r>
          </a:p>
          <a:p>
            <a:endParaRPr lang="hr-HR" sz="2400" b="1" dirty="0" smtClean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Sva ova svojstva određuju ponašanje čestica u zraku. </a:t>
            </a:r>
          </a:p>
          <a:p>
            <a:r>
              <a:rPr lang="hr-HR" sz="2800" b="1" dirty="0" smtClean="0">
                <a:solidFill>
                  <a:srgbClr val="0070C0"/>
                </a:solidFill>
              </a:rPr>
              <a:t>Kako ih opisati</a:t>
            </a:r>
            <a:r>
              <a:rPr lang="en-GB" sz="2800" b="1" dirty="0" smtClean="0">
                <a:solidFill>
                  <a:srgbClr val="0070C0"/>
                </a:solidFill>
              </a:rPr>
              <a:t>?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LEBDEĆE ČESTICE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Pravokutnik 9"/>
          <p:cNvSpPr/>
          <p:nvPr/>
        </p:nvSpPr>
        <p:spPr>
          <a:xfrm>
            <a:off x="566443" y="1472793"/>
            <a:ext cx="78411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Volumni faktor( </a:t>
            </a:r>
            <a:r>
              <a:rPr lang="el-GR" sz="2000" b="1" dirty="0" smtClean="0">
                <a:solidFill>
                  <a:srgbClr val="0070C0"/>
                </a:solidFill>
              </a:rPr>
              <a:t>φ</a:t>
            </a:r>
            <a:r>
              <a:rPr lang="hr-HR" sz="2000" b="1" dirty="0" smtClean="0">
                <a:solidFill>
                  <a:srgbClr val="0070C0"/>
                </a:solidFill>
              </a:rPr>
              <a:t>) </a:t>
            </a:r>
            <a:r>
              <a:rPr lang="en-GB" sz="2000" dirty="0" smtClean="0">
                <a:solidFill>
                  <a:srgbClr val="0070C0"/>
                </a:solidFill>
              </a:rPr>
              <a:t>– </a:t>
            </a:r>
            <a:r>
              <a:rPr lang="hr-HR" sz="2000" dirty="0" smtClean="0">
                <a:solidFill>
                  <a:srgbClr val="0070C0"/>
                </a:solidFill>
              </a:rPr>
              <a:t>volumen čestica u odnosu na volumen plina</a:t>
            </a:r>
            <a:r>
              <a:rPr lang="en-GB" sz="2000" dirty="0" smtClean="0">
                <a:solidFill>
                  <a:srgbClr val="0070C0"/>
                </a:solidFill>
              </a:rPr>
              <a:t>. </a:t>
            </a:r>
            <a:endParaRPr lang="hr-HR" sz="2000" dirty="0" smtClean="0">
              <a:solidFill>
                <a:srgbClr val="0070C0"/>
              </a:solidFill>
            </a:endParaRPr>
          </a:p>
          <a:p>
            <a:endParaRPr lang="hr-HR" sz="2000" dirty="0" smtClean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Kako bi se mogla zanemariti interakcija između čestica taj omjer treba biti </a:t>
            </a:r>
            <a:r>
              <a:rPr lang="el-GR" sz="2000" b="1" dirty="0" smtClean="0">
                <a:solidFill>
                  <a:srgbClr val="0070C0"/>
                </a:solidFill>
              </a:rPr>
              <a:t>φ</a:t>
            </a:r>
            <a:r>
              <a:rPr lang="hr-HR" sz="2000" b="1" dirty="0" smtClean="0">
                <a:solidFill>
                  <a:srgbClr val="0070C0"/>
                </a:solidFill>
              </a:rPr>
              <a:t> </a:t>
            </a:r>
            <a:r>
              <a:rPr lang="en-GB" sz="2000" b="1" dirty="0" smtClean="0">
                <a:solidFill>
                  <a:srgbClr val="0070C0"/>
                </a:solidFill>
              </a:rPr>
              <a:t>&lt; 10</a:t>
            </a:r>
            <a:r>
              <a:rPr lang="en-GB" sz="2000" b="1" baseline="30000" dirty="0" smtClean="0">
                <a:solidFill>
                  <a:srgbClr val="0070C0"/>
                </a:solidFill>
              </a:rPr>
              <a:t>-3</a:t>
            </a:r>
            <a:r>
              <a:rPr lang="en-GB" sz="2000" dirty="0" smtClean="0">
                <a:solidFill>
                  <a:srgbClr val="0070C0"/>
                </a:solidFill>
              </a:rPr>
              <a:t> (</a:t>
            </a:r>
            <a:r>
              <a:rPr lang="hr-HR" sz="2000" dirty="0" err="1" smtClean="0">
                <a:solidFill>
                  <a:srgbClr val="0070C0"/>
                </a:solidFill>
              </a:rPr>
              <a:t>masena</a:t>
            </a:r>
            <a:r>
              <a:rPr lang="hr-HR" sz="2000" dirty="0" smtClean="0">
                <a:solidFill>
                  <a:srgbClr val="0070C0"/>
                </a:solidFill>
              </a:rPr>
              <a:t> koncentracija </a:t>
            </a:r>
            <a:r>
              <a:rPr lang="en-GB" sz="2000" dirty="0" smtClean="0">
                <a:solidFill>
                  <a:srgbClr val="0070C0"/>
                </a:solidFill>
              </a:rPr>
              <a:t>~</a:t>
            </a:r>
            <a:r>
              <a:rPr lang="hr-HR" sz="2000" dirty="0" smtClean="0">
                <a:solidFill>
                  <a:srgbClr val="0070C0"/>
                </a:solidFill>
              </a:rPr>
              <a:t> </a:t>
            </a:r>
            <a:r>
              <a:rPr lang="en-GB" sz="2000" dirty="0" smtClean="0">
                <a:solidFill>
                  <a:srgbClr val="0070C0"/>
                </a:solidFill>
              </a:rPr>
              <a:t>1g m</a:t>
            </a:r>
            <a:r>
              <a:rPr lang="en-GB" sz="2000" baseline="30000" dirty="0" smtClean="0">
                <a:solidFill>
                  <a:srgbClr val="0070C0"/>
                </a:solidFill>
              </a:rPr>
              <a:t>-3</a:t>
            </a:r>
            <a:r>
              <a:rPr lang="en-GB" sz="2000" dirty="0" smtClean="0">
                <a:solidFill>
                  <a:srgbClr val="0070C0"/>
                </a:solidFill>
              </a:rPr>
              <a:t>). </a:t>
            </a:r>
            <a:endParaRPr lang="hr-HR" sz="2000" dirty="0" smtClean="0">
              <a:solidFill>
                <a:srgbClr val="0070C0"/>
              </a:solidFill>
            </a:endParaRPr>
          </a:p>
          <a:p>
            <a:endParaRPr lang="hr-HR" sz="2000" dirty="0" smtClean="0">
              <a:solidFill>
                <a:srgbClr val="0070C0"/>
              </a:solidFill>
            </a:endParaRPr>
          </a:p>
          <a:p>
            <a:r>
              <a:rPr lang="hr-HR" sz="2000" b="1" i="1" dirty="0" smtClean="0">
                <a:solidFill>
                  <a:srgbClr val="0070C0"/>
                </a:solidFill>
              </a:rPr>
              <a:t>U okolišnom zraku ovaj je uvjet uvijek zadovoljen!</a:t>
            </a:r>
            <a:endParaRPr lang="en-GB" sz="2000" b="1" i="1" dirty="0">
              <a:solidFill>
                <a:srgbClr val="0070C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97255" y="4331377"/>
            <a:ext cx="84775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Veličina čestice </a:t>
            </a:r>
            <a:r>
              <a:rPr lang="en-GB" sz="2000" dirty="0" smtClean="0">
                <a:solidFill>
                  <a:srgbClr val="0070C0"/>
                </a:solidFill>
              </a:rPr>
              <a:t>– </a:t>
            </a:r>
            <a:r>
              <a:rPr lang="hr-HR" sz="2000" dirty="0" smtClean="0">
                <a:solidFill>
                  <a:srgbClr val="0070C0"/>
                </a:solidFill>
              </a:rPr>
              <a:t>karakteristična </a:t>
            </a:r>
            <a:r>
              <a:rPr lang="hr-HR" sz="2000" b="1" i="1" dirty="0" smtClean="0">
                <a:solidFill>
                  <a:srgbClr val="0070C0"/>
                </a:solidFill>
              </a:rPr>
              <a:t>linearna dimenzija </a:t>
            </a:r>
            <a:r>
              <a:rPr lang="hr-HR" sz="2000" dirty="0" smtClean="0">
                <a:solidFill>
                  <a:srgbClr val="0070C0"/>
                </a:solidFill>
              </a:rPr>
              <a:t>trodimenzionalnog objekta.</a:t>
            </a:r>
            <a:endParaRPr lang="en-GB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LEBDEĆE ČESTICE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4787" y="1750332"/>
            <a:ext cx="747236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sz="2400" b="1" dirty="0" err="1" smtClean="0">
                <a:solidFill>
                  <a:srgbClr val="0070C0"/>
                </a:solidFill>
              </a:rPr>
              <a:t>Monodisper</a:t>
            </a:r>
            <a:r>
              <a:rPr lang="hr-HR" sz="2400" b="1" dirty="0" err="1" smtClean="0">
                <a:solidFill>
                  <a:srgbClr val="0070C0"/>
                </a:solidFill>
              </a:rPr>
              <a:t>zni</a:t>
            </a:r>
            <a:r>
              <a:rPr lang="en-GB" sz="2400" b="1" dirty="0" smtClean="0">
                <a:solidFill>
                  <a:srgbClr val="0070C0"/>
                </a:solidFill>
              </a:rPr>
              <a:t> </a:t>
            </a:r>
            <a:r>
              <a:rPr lang="en-GB" sz="2400" b="1" dirty="0">
                <a:solidFill>
                  <a:srgbClr val="0070C0"/>
                </a:solidFill>
              </a:rPr>
              <a:t>aerosol</a:t>
            </a:r>
            <a:r>
              <a:rPr lang="hr-HR" sz="2400" dirty="0">
                <a:solidFill>
                  <a:srgbClr val="0070C0"/>
                </a:solidFill>
              </a:rPr>
              <a:t>: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endParaRPr lang="hr-HR" sz="2400" dirty="0" smtClean="0">
              <a:solidFill>
                <a:srgbClr val="0070C0"/>
              </a:solidFill>
            </a:endParaRPr>
          </a:p>
          <a:p>
            <a:pPr algn="ctr"/>
            <a:r>
              <a:rPr lang="hr-HR" sz="2400" dirty="0" smtClean="0">
                <a:solidFill>
                  <a:srgbClr val="0070C0"/>
                </a:solidFill>
              </a:rPr>
              <a:t>sve čestice su jednakog oblika i veličine.</a:t>
            </a:r>
            <a:endParaRPr lang="hr-HR" sz="2400" dirty="0">
              <a:solidFill>
                <a:srgbClr val="0070C0"/>
              </a:solidFill>
            </a:endParaRPr>
          </a:p>
          <a:p>
            <a:pPr algn="ctr"/>
            <a:endParaRPr lang="hr-HR" sz="2400" dirty="0">
              <a:solidFill>
                <a:srgbClr val="0070C0"/>
              </a:solidFill>
            </a:endParaRPr>
          </a:p>
          <a:p>
            <a:pPr algn="ctr"/>
            <a:r>
              <a:rPr lang="hr-HR" sz="2400" dirty="0" smtClean="0">
                <a:solidFill>
                  <a:srgbClr val="0070C0"/>
                </a:solidFill>
              </a:rPr>
              <a:t>Dogovor u praksi: </a:t>
            </a:r>
            <a:r>
              <a:rPr lang="en-GB" sz="2400" b="1" dirty="0" err="1" smtClean="0">
                <a:solidFill>
                  <a:srgbClr val="0070C0"/>
                </a:solidFill>
              </a:rPr>
              <a:t>D</a:t>
            </a:r>
            <a:r>
              <a:rPr lang="en-GB" sz="2400" b="1" baseline="-25000" dirty="0" err="1" smtClean="0">
                <a:solidFill>
                  <a:srgbClr val="0070C0"/>
                </a:solidFill>
              </a:rPr>
              <a:t>p</a:t>
            </a:r>
            <a:r>
              <a:rPr lang="en-GB" sz="2400" b="1" dirty="0">
                <a:solidFill>
                  <a:srgbClr val="0070C0"/>
                </a:solidFill>
              </a:rPr>
              <a:t>=</a:t>
            </a:r>
            <a:r>
              <a:rPr lang="hr-HR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D</a:t>
            </a:r>
            <a:r>
              <a:rPr lang="en-GB" sz="2400" b="1" baseline="-25000" dirty="0" err="1">
                <a:solidFill>
                  <a:srgbClr val="0070C0"/>
                </a:solidFill>
              </a:rPr>
              <a:t>p</a:t>
            </a:r>
            <a:r>
              <a:rPr lang="en-GB" sz="2400" b="1" i="1" baseline="-25000" dirty="0" err="1">
                <a:solidFill>
                  <a:srgbClr val="0070C0"/>
                </a:solidFill>
              </a:rPr>
              <a:t>avg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hr-HR" sz="2400" b="1" dirty="0">
                <a:solidFill>
                  <a:srgbClr val="0070C0"/>
                </a:solidFill>
              </a:rPr>
              <a:t>(1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±</a:t>
            </a:r>
            <a:r>
              <a:rPr lang="hr-HR" sz="24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GB" sz="2400" b="1" dirty="0">
                <a:solidFill>
                  <a:srgbClr val="0070C0"/>
                </a:solidFill>
              </a:rPr>
              <a:t>0.1</a:t>
            </a:r>
            <a:r>
              <a:rPr lang="hr-HR" sz="2400" b="1" dirty="0">
                <a:solidFill>
                  <a:srgbClr val="0070C0"/>
                </a:solidFill>
              </a:rPr>
              <a:t>)</a:t>
            </a:r>
          </a:p>
          <a:p>
            <a:pPr algn="ctr"/>
            <a:endParaRPr lang="en-US" sz="2400" b="1" dirty="0">
              <a:solidFill>
                <a:srgbClr val="0070C0"/>
              </a:solidFill>
            </a:endParaRPr>
          </a:p>
          <a:p>
            <a:pPr algn="ctr"/>
            <a:r>
              <a:rPr lang="hr-HR" sz="2400" dirty="0" smtClean="0">
                <a:solidFill>
                  <a:srgbClr val="0070C0"/>
                </a:solidFill>
              </a:rPr>
              <a:t>Inače- </a:t>
            </a:r>
            <a:r>
              <a:rPr lang="hr-HR" sz="2400" b="1" dirty="0" err="1" smtClean="0">
                <a:solidFill>
                  <a:srgbClr val="0070C0"/>
                </a:solidFill>
              </a:rPr>
              <a:t>polidisperzni</a:t>
            </a:r>
            <a:r>
              <a:rPr lang="hr-HR" sz="2400" dirty="0" smtClean="0">
                <a:solidFill>
                  <a:srgbClr val="0070C0"/>
                </a:solidFill>
              </a:rPr>
              <a:t> aerosol</a:t>
            </a:r>
          </a:p>
          <a:p>
            <a:pPr algn="ctr"/>
            <a:endParaRPr lang="hr-HR" sz="2400" dirty="0" smtClean="0">
              <a:solidFill>
                <a:srgbClr val="0070C0"/>
              </a:solidFill>
            </a:endParaRPr>
          </a:p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Lebdeće čestice u zraku su uvijek </a:t>
            </a:r>
            <a:r>
              <a:rPr lang="hr-HR" sz="2400" b="1" dirty="0" err="1" smtClean="0">
                <a:solidFill>
                  <a:srgbClr val="0070C0"/>
                </a:solidFill>
              </a:rPr>
              <a:t>polidisperzni</a:t>
            </a:r>
            <a:r>
              <a:rPr lang="hr-HR" sz="2400" b="1" dirty="0" smtClean="0">
                <a:solidFill>
                  <a:srgbClr val="0070C0"/>
                </a:solidFill>
              </a:rPr>
              <a:t> aerosol!</a:t>
            </a:r>
            <a:endParaRPr lang="en-GB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PROMJERI ČESTICA U RAVNINI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47146" y="1417146"/>
            <a:ext cx="71822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hr-HR" sz="2000" dirty="0" smtClean="0">
                <a:solidFill>
                  <a:srgbClr val="0070C0"/>
                </a:solidFill>
              </a:rPr>
              <a:t>Definicija veličine i oblika su jednostavne za čestice sfernog oblika</a:t>
            </a:r>
            <a:r>
              <a:rPr lang="en-GB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r>
              <a:rPr lang="hr-HR" sz="2000" b="1" dirty="0" smtClean="0">
                <a:solidFill>
                  <a:srgbClr val="0070C0"/>
                </a:solidFill>
              </a:rPr>
              <a:t>U stvarnosti čestice su uvijek različitih veličina i oblika!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8302" y="2161179"/>
            <a:ext cx="749846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Definicije promjera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GB" sz="2000" b="1" dirty="0" smtClean="0">
                <a:solidFill>
                  <a:srgbClr val="0070C0"/>
                </a:solidFill>
              </a:rPr>
              <a:t>Martin</a:t>
            </a:r>
            <a:r>
              <a:rPr lang="hr-HR" sz="2000" b="1" dirty="0" err="1" smtClean="0">
                <a:solidFill>
                  <a:srgbClr val="0070C0"/>
                </a:solidFill>
              </a:rPr>
              <a:t>ov</a:t>
            </a:r>
            <a:r>
              <a:rPr lang="en-GB" sz="2000" b="1" dirty="0" smtClean="0">
                <a:solidFill>
                  <a:srgbClr val="0070C0"/>
                </a:solidFill>
              </a:rPr>
              <a:t> </a:t>
            </a:r>
            <a:r>
              <a:rPr lang="hr-HR" sz="2000" b="1" dirty="0" smtClean="0">
                <a:solidFill>
                  <a:srgbClr val="0070C0"/>
                </a:solidFill>
              </a:rPr>
              <a:t>promjer </a:t>
            </a:r>
            <a:r>
              <a:rPr lang="hr-HR" sz="2000" b="1" dirty="0">
                <a:solidFill>
                  <a:srgbClr val="0070C0"/>
                </a:solidFill>
              </a:rPr>
              <a:t>(D</a:t>
            </a:r>
            <a:r>
              <a:rPr lang="hr-HR" sz="2000" b="1" baseline="-25000" dirty="0">
                <a:solidFill>
                  <a:srgbClr val="0070C0"/>
                </a:solidFill>
              </a:rPr>
              <a:t>m</a:t>
            </a:r>
            <a:r>
              <a:rPr lang="hr-HR" sz="2000" b="1" dirty="0">
                <a:solidFill>
                  <a:srgbClr val="0070C0"/>
                </a:solidFill>
              </a:rPr>
              <a:t>): </a:t>
            </a:r>
            <a:r>
              <a:rPr lang="hr-HR" sz="2000" dirty="0" smtClean="0">
                <a:solidFill>
                  <a:srgbClr val="0070C0"/>
                </a:solidFill>
              </a:rPr>
              <a:t>dijelimo svaku česticu (uvijek u istom smjeru) 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                                            na dva dijela jednake površine.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80210" y="3789262"/>
            <a:ext cx="86101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GB" sz="2000" b="1" dirty="0" smtClean="0">
                <a:solidFill>
                  <a:srgbClr val="0070C0"/>
                </a:solidFill>
              </a:rPr>
              <a:t>Ferret</a:t>
            </a:r>
            <a:r>
              <a:rPr lang="hr-HR" sz="2000" b="1" dirty="0" err="1" smtClean="0">
                <a:solidFill>
                  <a:srgbClr val="0070C0"/>
                </a:solidFill>
              </a:rPr>
              <a:t>ov</a:t>
            </a:r>
            <a:r>
              <a:rPr lang="hr-HR" sz="2000" b="1" dirty="0" smtClean="0">
                <a:solidFill>
                  <a:srgbClr val="0070C0"/>
                </a:solidFill>
              </a:rPr>
              <a:t> promjer </a:t>
            </a:r>
            <a:r>
              <a:rPr lang="hr-HR" sz="2000" b="1" dirty="0">
                <a:solidFill>
                  <a:srgbClr val="0070C0"/>
                </a:solidFill>
              </a:rPr>
              <a:t>(</a:t>
            </a:r>
            <a:r>
              <a:rPr lang="hr-HR" sz="2000" b="1" dirty="0" err="1">
                <a:solidFill>
                  <a:srgbClr val="0070C0"/>
                </a:solidFill>
              </a:rPr>
              <a:t>D</a:t>
            </a:r>
            <a:r>
              <a:rPr lang="hr-HR" sz="2000" b="1" baseline="-25000" dirty="0" err="1">
                <a:solidFill>
                  <a:srgbClr val="0070C0"/>
                </a:solidFill>
              </a:rPr>
              <a:t>f</a:t>
            </a:r>
            <a:r>
              <a:rPr lang="hr-HR" sz="2000" b="1" dirty="0">
                <a:solidFill>
                  <a:srgbClr val="0070C0"/>
                </a:solidFill>
              </a:rPr>
              <a:t>):</a:t>
            </a:r>
            <a:r>
              <a:rPr lang="hr-HR" sz="2000" dirty="0">
                <a:solidFill>
                  <a:srgbClr val="0070C0"/>
                </a:solidFill>
              </a:rPr>
              <a:t> </a:t>
            </a:r>
            <a:r>
              <a:rPr lang="hr-HR" sz="2000" dirty="0" smtClean="0">
                <a:solidFill>
                  <a:srgbClr val="0070C0"/>
                </a:solidFill>
              </a:rPr>
              <a:t>mjerimo najdužu dimenziju čestica (uvijek u istom smjeru)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0157" y="4571515"/>
            <a:ext cx="823680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Pri proračunu prosječnih vrijednosti </a:t>
            </a:r>
            <a:r>
              <a:rPr lang="hr-HR" sz="2000" b="1" dirty="0" smtClean="0">
                <a:solidFill>
                  <a:srgbClr val="0070C0"/>
                </a:solidFill>
              </a:rPr>
              <a:t>D</a:t>
            </a:r>
            <a:r>
              <a:rPr lang="hr-HR" sz="2000" b="1" baseline="-25000" dirty="0" smtClean="0">
                <a:solidFill>
                  <a:srgbClr val="0070C0"/>
                </a:solidFill>
              </a:rPr>
              <a:t>m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r>
              <a:rPr lang="en-GB" sz="2000" dirty="0">
                <a:solidFill>
                  <a:srgbClr val="0070C0"/>
                </a:solidFill>
              </a:rPr>
              <a:t>and </a:t>
            </a:r>
            <a:r>
              <a:rPr lang="hr-HR" sz="2000" b="1" dirty="0" err="1">
                <a:solidFill>
                  <a:srgbClr val="0070C0"/>
                </a:solidFill>
              </a:rPr>
              <a:t>D</a:t>
            </a:r>
            <a:r>
              <a:rPr lang="hr-HR" sz="2000" b="1" baseline="-25000" dirty="0" err="1">
                <a:solidFill>
                  <a:srgbClr val="0070C0"/>
                </a:solidFill>
              </a:rPr>
              <a:t>f</a:t>
            </a:r>
            <a:r>
              <a:rPr lang="en-GB" sz="2000" baseline="-25000" dirty="0">
                <a:solidFill>
                  <a:srgbClr val="0070C0"/>
                </a:solidFill>
              </a:rPr>
              <a:t> </a:t>
            </a:r>
            <a:r>
              <a:rPr lang="hr-HR" sz="2000" baseline="-25000" dirty="0" smtClean="0">
                <a:solidFill>
                  <a:srgbClr val="0070C0"/>
                </a:solidFill>
              </a:rPr>
              <a:t> </a:t>
            </a:r>
            <a:r>
              <a:rPr lang="hr-HR" sz="2000" dirty="0" smtClean="0">
                <a:solidFill>
                  <a:srgbClr val="0070C0"/>
                </a:solidFill>
              </a:rPr>
              <a:t>uvijek moramo uzimati u obzir velik broj čestica kako bismo mogli zanemariti grešku zbog različitih 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Rotacijskih položaja čestica u ravnini.</a:t>
            </a:r>
            <a:endParaRPr lang="hr-H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PROMJERI ČESTICA U RAVNINI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538" y="1833563"/>
            <a:ext cx="816292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EKVIVALENTNI PROMJERI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5748" y="1685048"/>
            <a:ext cx="773647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Promjer </a:t>
            </a:r>
            <a:r>
              <a:rPr lang="hr-HR" sz="2000" b="1" dirty="0" smtClean="0">
                <a:solidFill>
                  <a:srgbClr val="0070C0"/>
                </a:solidFill>
              </a:rPr>
              <a:t>ekvivalentne kugle</a:t>
            </a:r>
            <a:r>
              <a:rPr lang="hr-HR" sz="2000" dirty="0" smtClean="0">
                <a:solidFill>
                  <a:srgbClr val="0070C0"/>
                </a:solidFill>
              </a:rPr>
              <a:t> možemo bazirati na osnovi</a:t>
            </a:r>
            <a:r>
              <a:rPr lang="en-GB" sz="2000" dirty="0" smtClean="0">
                <a:solidFill>
                  <a:srgbClr val="0070C0"/>
                </a:solidFill>
              </a:rPr>
              <a:t>:</a:t>
            </a:r>
            <a:endParaRPr lang="hr-HR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Projicirane površine </a:t>
            </a:r>
            <a:r>
              <a:rPr lang="en-GB" sz="2000" dirty="0" smtClean="0">
                <a:solidFill>
                  <a:srgbClr val="0070C0"/>
                </a:solidFill>
              </a:rPr>
              <a:t>– </a:t>
            </a:r>
            <a:r>
              <a:rPr lang="hr-HR" sz="2000" dirty="0" smtClean="0">
                <a:solidFill>
                  <a:srgbClr val="0070C0"/>
                </a:solidFill>
              </a:rPr>
              <a:t>promjer kugle jednake projicirane površine poput 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ispitivane čestice</a:t>
            </a:r>
            <a:r>
              <a:rPr lang="en-GB" sz="2000" dirty="0" smtClean="0">
                <a:solidFill>
                  <a:srgbClr val="0070C0"/>
                </a:solidFill>
              </a:rPr>
              <a:t> (</a:t>
            </a:r>
            <a:r>
              <a:rPr lang="hr-HR" sz="2000" dirty="0" smtClean="0">
                <a:solidFill>
                  <a:srgbClr val="0070C0"/>
                </a:solidFill>
              </a:rPr>
              <a:t>optički detektori </a:t>
            </a:r>
            <a:r>
              <a:rPr lang="en-GB" sz="2000" dirty="0" smtClean="0">
                <a:solidFill>
                  <a:srgbClr val="0070C0"/>
                </a:solidFill>
              </a:rPr>
              <a:t>– </a:t>
            </a:r>
            <a:r>
              <a:rPr lang="hr-HR" sz="2000" dirty="0" smtClean="0">
                <a:solidFill>
                  <a:srgbClr val="0070C0"/>
                </a:solidFill>
              </a:rPr>
              <a:t>raspršenje svjetlosti</a:t>
            </a:r>
            <a:r>
              <a:rPr lang="en-GB" sz="2000" dirty="0" smtClean="0">
                <a:solidFill>
                  <a:srgbClr val="0070C0"/>
                </a:solidFill>
              </a:rPr>
              <a:t>)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9564" y="3375846"/>
            <a:ext cx="68495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Površine kugle </a:t>
            </a:r>
            <a:r>
              <a:rPr lang="en-GB" sz="2000" dirty="0" smtClean="0">
                <a:solidFill>
                  <a:srgbClr val="0070C0"/>
                </a:solidFill>
              </a:rPr>
              <a:t>- </a:t>
            </a:r>
            <a:r>
              <a:rPr lang="hr-HR" sz="2000" dirty="0" smtClean="0">
                <a:solidFill>
                  <a:srgbClr val="0070C0"/>
                </a:solidFill>
              </a:rPr>
              <a:t>promjer kugle jednake površine poput 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ispitivane čestice</a:t>
            </a:r>
            <a:r>
              <a:rPr lang="en-GB" sz="2000" dirty="0" smtClean="0">
                <a:solidFill>
                  <a:srgbClr val="0070C0"/>
                </a:solidFill>
              </a:rPr>
              <a:t> (</a:t>
            </a:r>
            <a:r>
              <a:rPr lang="hr-HR" sz="2000" dirty="0" smtClean="0">
                <a:solidFill>
                  <a:srgbClr val="0070C0"/>
                </a:solidFill>
              </a:rPr>
              <a:t>ukupna površina aerosola, adsorpcija plinova</a:t>
            </a:r>
            <a:r>
              <a:rPr lang="en-GB" sz="2000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" name="Pravokutnik 12"/>
          <p:cNvSpPr/>
          <p:nvPr/>
        </p:nvSpPr>
        <p:spPr>
          <a:xfrm>
            <a:off x="408648" y="4221600"/>
            <a:ext cx="8104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Volumena kugle</a:t>
            </a:r>
            <a:r>
              <a:rPr lang="en-GB" sz="2000" dirty="0" smtClean="0">
                <a:solidFill>
                  <a:srgbClr val="0070C0"/>
                </a:solidFill>
              </a:rPr>
              <a:t> - </a:t>
            </a:r>
            <a:r>
              <a:rPr lang="hr-HR" sz="2000" dirty="0" smtClean="0">
                <a:solidFill>
                  <a:srgbClr val="0070C0"/>
                </a:solidFill>
              </a:rPr>
              <a:t>promjer kugle jednakog volumena poput ispitivane čestice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79104" y="4718239"/>
            <a:ext cx="691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GB" sz="2000" b="1" dirty="0" err="1" smtClean="0">
                <a:solidFill>
                  <a:srgbClr val="0070C0"/>
                </a:solidFill>
              </a:rPr>
              <a:t>Mas</a:t>
            </a:r>
            <a:r>
              <a:rPr lang="hr-HR" sz="2000" b="1" dirty="0" smtClean="0">
                <a:solidFill>
                  <a:srgbClr val="0070C0"/>
                </a:solidFill>
              </a:rPr>
              <a:t>e kugle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r>
              <a:rPr lang="en-GB" sz="2000" dirty="0">
                <a:solidFill>
                  <a:srgbClr val="0070C0"/>
                </a:solidFill>
              </a:rPr>
              <a:t>- </a:t>
            </a:r>
            <a:r>
              <a:rPr lang="hr-HR" sz="2000" dirty="0" smtClean="0">
                <a:solidFill>
                  <a:srgbClr val="0070C0"/>
                </a:solidFill>
              </a:rPr>
              <a:t>promjer kugle mase jednake masi ispitivane čestice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BRZINA TALOŽENJA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5660" y="1363986"/>
            <a:ext cx="79210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Terminalna brzina poniranja čestice u zraku uslijed gravitacije, nazivana još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i </a:t>
            </a:r>
            <a:r>
              <a:rPr lang="hr-HR" sz="2000" b="1" dirty="0" smtClean="0">
                <a:solidFill>
                  <a:srgbClr val="0070C0"/>
                </a:solidFill>
              </a:rPr>
              <a:t>brzinom taloženja</a:t>
            </a:r>
            <a:r>
              <a:rPr lang="hr-HR" sz="2000" dirty="0" smtClean="0">
                <a:solidFill>
                  <a:srgbClr val="0070C0"/>
                </a:solidFill>
              </a:rPr>
              <a:t>, postiže se pri poništavanju sile teže s uzgonom i silom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trenja. </a:t>
            </a:r>
            <a:endParaRPr lang="en-US" dirty="0"/>
          </a:p>
        </p:txBody>
      </p:sp>
      <p:pic>
        <p:nvPicPr>
          <p:cNvPr id="12" name="Picture 12" descr="200px-Stokes_sphe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2812" y="2426108"/>
            <a:ext cx="1905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718880" y="2826930"/>
          <a:ext cx="367347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6" imgW="1002865" imgH="495085" progId="Equation.3">
                  <p:embed/>
                </p:oleObj>
              </mc:Choice>
              <mc:Fallback>
                <p:oleObj name="Equation" r:id="rId6" imgW="1002865" imgH="49508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880" y="2826930"/>
                        <a:ext cx="3673475" cy="181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Elipsa 13"/>
          <p:cNvSpPr/>
          <p:nvPr/>
        </p:nvSpPr>
        <p:spPr>
          <a:xfrm>
            <a:off x="4612460" y="2702740"/>
            <a:ext cx="2298138" cy="1060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BRZINA TALOŽENJA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5" descr="RER1008_slip_cor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6265" y="1336675"/>
            <a:ext cx="6926410" cy="44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LEBDEĆE ČESTICE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/>
          </p:cNvSpPr>
          <p:nvPr/>
        </p:nvSpPr>
        <p:spPr bwMode="auto">
          <a:xfrm>
            <a:off x="457200" y="53736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hr-HR" b="1" dirty="0" smtClean="0">
                <a:solidFill>
                  <a:srgbClr val="1F497D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Opatija, 07.11.2017.</a:t>
            </a:r>
            <a:endParaRPr lang="hr-HR" b="1" dirty="0">
              <a:solidFill>
                <a:srgbClr val="1F497D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17" name="Title 1"/>
          <p:cNvSpPr>
            <a:spLocks/>
          </p:cNvSpPr>
          <p:nvPr/>
        </p:nvSpPr>
        <p:spPr bwMode="auto">
          <a:xfrm>
            <a:off x="457200" y="4734719"/>
            <a:ext cx="82296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hr-HR" b="1" dirty="0" err="1" smtClean="0">
                <a:solidFill>
                  <a:srgbClr val="7F7F7F"/>
                </a:solidFill>
              </a:rPr>
              <a:t>Dr.sc</a:t>
            </a:r>
            <a:r>
              <a:rPr lang="hr-HR" b="1" dirty="0" smtClean="0">
                <a:solidFill>
                  <a:srgbClr val="7F7F7F"/>
                </a:solidFill>
              </a:rPr>
              <a:t>. Krešimir Šega, </a:t>
            </a:r>
            <a:r>
              <a:rPr lang="hr-HR" b="1" dirty="0" err="1" smtClean="0">
                <a:solidFill>
                  <a:srgbClr val="7F7F7F"/>
                </a:solidFill>
              </a:rPr>
              <a:t>dipl</a:t>
            </a:r>
            <a:r>
              <a:rPr lang="hr-HR" b="1" dirty="0" smtClean="0">
                <a:solidFill>
                  <a:srgbClr val="7F7F7F"/>
                </a:solidFill>
              </a:rPr>
              <a:t>. ing. fiz</a:t>
            </a:r>
            <a:r>
              <a:rPr lang="hr-HR" b="1" dirty="0" smtClean="0">
                <a:solidFill>
                  <a:srgbClr val="7F7F7F"/>
                </a:solidFill>
              </a:rPr>
              <a:t>. (u mirovini)</a:t>
            </a:r>
            <a:endParaRPr lang="hr-HR" b="1" dirty="0" smtClean="0">
              <a:solidFill>
                <a:srgbClr val="7F7F7F"/>
              </a:solidFill>
            </a:endParaRPr>
          </a:p>
          <a:p>
            <a:pPr algn="ctr"/>
            <a:r>
              <a:rPr lang="hr-HR" b="1" dirty="0" smtClean="0">
                <a:solidFill>
                  <a:srgbClr val="7F7F7F"/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Jedinica za higijenu okoline, </a:t>
            </a:r>
            <a:r>
              <a:rPr lang="hr-HR" b="1" dirty="0" smtClean="0">
                <a:solidFill>
                  <a:srgbClr val="7F7F7F"/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IMI-Zagreb</a:t>
            </a:r>
            <a:endParaRPr lang="hr-HR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rgbClr val="7F7F7F">
                    <a:alpha val="20000"/>
                  </a:srgbClr>
                </a:glow>
              </a:effectLst>
            </a:endParaRPr>
          </a:p>
        </p:txBody>
      </p:sp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EKVIVALENTNI PROMJERI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76209" y="1917040"/>
            <a:ext cx="8280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hr-HR" sz="2400" b="1" dirty="0" smtClean="0">
                <a:solidFill>
                  <a:srgbClr val="0070C0"/>
                </a:solidFill>
              </a:rPr>
              <a:t>Promjeri bazirani  na brzina taloženja:</a:t>
            </a:r>
            <a:endParaRPr lang="hr-HR" sz="2400" b="1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hr-HR" sz="2400" b="1" dirty="0" err="1" smtClean="0">
                <a:solidFill>
                  <a:srgbClr val="0070C0"/>
                </a:solidFill>
              </a:rPr>
              <a:t>Stokesov</a:t>
            </a:r>
            <a:r>
              <a:rPr lang="hr-HR" sz="2400" b="1" dirty="0" smtClean="0">
                <a:solidFill>
                  <a:srgbClr val="0070C0"/>
                </a:solidFill>
              </a:rPr>
              <a:t> promjer </a:t>
            </a:r>
            <a:r>
              <a:rPr lang="en-GB" sz="2400" dirty="0" smtClean="0">
                <a:solidFill>
                  <a:srgbClr val="0070C0"/>
                </a:solidFill>
              </a:rPr>
              <a:t>– </a:t>
            </a:r>
            <a:r>
              <a:rPr lang="hr-HR" sz="2400" dirty="0" smtClean="0">
                <a:solidFill>
                  <a:srgbClr val="0070C0"/>
                </a:solidFill>
              </a:rPr>
              <a:t>promjer kugle koja ima jednaku brzinu taloženja kao i promatrana čestica.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00682" y="4240499"/>
            <a:ext cx="753610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400" b="1" dirty="0" err="1" smtClean="0">
                <a:solidFill>
                  <a:srgbClr val="CC0000"/>
                </a:solidFill>
              </a:rPr>
              <a:t>Aerodinamički</a:t>
            </a:r>
            <a:r>
              <a:rPr lang="hr-HR" sz="2400" b="1" dirty="0" smtClean="0">
                <a:solidFill>
                  <a:srgbClr val="CC0000"/>
                </a:solidFill>
              </a:rPr>
              <a:t> promjer</a:t>
            </a:r>
            <a:r>
              <a:rPr lang="en-GB" sz="2400" dirty="0" smtClean="0">
                <a:solidFill>
                  <a:srgbClr val="CC0000"/>
                </a:solidFill>
              </a:rPr>
              <a:t>- </a:t>
            </a:r>
            <a:r>
              <a:rPr lang="hr-HR" sz="2400" dirty="0" smtClean="0">
                <a:solidFill>
                  <a:srgbClr val="C00000"/>
                </a:solidFill>
              </a:rPr>
              <a:t>promjer kugle </a:t>
            </a:r>
            <a:r>
              <a:rPr lang="hr-HR" sz="2400" b="1" i="1" dirty="0" smtClean="0">
                <a:solidFill>
                  <a:srgbClr val="C00000"/>
                </a:solidFill>
              </a:rPr>
              <a:t>jedinične gustoće</a:t>
            </a:r>
          </a:p>
          <a:p>
            <a:r>
              <a:rPr lang="hr-HR" sz="2400" dirty="0" smtClean="0">
                <a:solidFill>
                  <a:srgbClr val="C00000"/>
                </a:solidFill>
              </a:rPr>
              <a:t>koja ima jednaku brzinu taloženja kao i promatrana čestica.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DODATNE VRSTE PROMJERA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Pravokutnik 9"/>
          <p:cNvSpPr/>
          <p:nvPr/>
        </p:nvSpPr>
        <p:spPr>
          <a:xfrm>
            <a:off x="756605" y="1338032"/>
            <a:ext cx="68499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Za posebne svrhe koriste se još i promjeri bazirani na</a:t>
            </a:r>
            <a:r>
              <a:rPr lang="en-GB" sz="2000" dirty="0" smtClean="0">
                <a:solidFill>
                  <a:srgbClr val="0070C0"/>
                </a:solidFill>
              </a:rPr>
              <a:t>:</a:t>
            </a:r>
            <a:endParaRPr lang="en-US" sz="20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Električkoj pokretljivosti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Raspršenju svjetlosti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Koeficijentu difuzije – TERMODINAMIČKI PROMJER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err="1" smtClean="0">
                <a:solidFill>
                  <a:srgbClr val="0070C0"/>
                </a:solidFill>
              </a:rPr>
              <a:t>itd</a:t>
            </a:r>
            <a:r>
              <a:rPr lang="en-GB" sz="2000" dirty="0" smtClean="0">
                <a:solidFill>
                  <a:srgbClr val="0070C0"/>
                </a:solidFill>
              </a:rPr>
              <a:t>.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12" name="Pravokutnik 11"/>
          <p:cNvSpPr/>
          <p:nvPr/>
        </p:nvSpPr>
        <p:spPr>
          <a:xfrm>
            <a:off x="760652" y="4054110"/>
            <a:ext cx="7646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solidFill>
                  <a:srgbClr val="C00000"/>
                </a:solidFill>
              </a:rPr>
              <a:t>Pri sakupljanju, analizi i interpretaciji rezultata </a:t>
            </a:r>
            <a:r>
              <a:rPr lang="hr-HR" sz="2400" dirty="0" err="1" smtClean="0">
                <a:solidFill>
                  <a:srgbClr val="C00000"/>
                </a:solidFill>
              </a:rPr>
              <a:t>monitoringa</a:t>
            </a:r>
            <a:endParaRPr lang="hr-HR" sz="2400" dirty="0" smtClean="0">
              <a:solidFill>
                <a:srgbClr val="C00000"/>
              </a:solidFill>
            </a:endParaRPr>
          </a:p>
          <a:p>
            <a:r>
              <a:rPr lang="hr-HR" sz="2400" dirty="0" smtClean="0">
                <a:solidFill>
                  <a:srgbClr val="C00000"/>
                </a:solidFill>
              </a:rPr>
              <a:t>lebdećih čestica, kojeg je prvenstvena svrha proračun zdravstvenih učinaka, </a:t>
            </a:r>
            <a:r>
              <a:rPr lang="hr-HR" sz="2400" b="1" i="1" dirty="0" smtClean="0">
                <a:solidFill>
                  <a:srgbClr val="C00000"/>
                </a:solidFill>
              </a:rPr>
              <a:t>UVIJEK</a:t>
            </a:r>
            <a:r>
              <a:rPr lang="hr-HR" sz="2400" dirty="0" smtClean="0">
                <a:solidFill>
                  <a:srgbClr val="C00000"/>
                </a:solidFill>
              </a:rPr>
              <a:t> koristimo </a:t>
            </a:r>
            <a:r>
              <a:rPr lang="hr-HR" sz="2400" b="1" i="1" dirty="0" err="1" smtClean="0">
                <a:solidFill>
                  <a:srgbClr val="C00000"/>
                </a:solidFill>
              </a:rPr>
              <a:t>aerodinamički</a:t>
            </a:r>
            <a:r>
              <a:rPr lang="hr-HR" sz="2400" b="1" i="1" dirty="0" smtClean="0">
                <a:solidFill>
                  <a:srgbClr val="C00000"/>
                </a:solidFill>
              </a:rPr>
              <a:t> promjer </a:t>
            </a:r>
            <a:r>
              <a:rPr lang="hr-HR" sz="2400" dirty="0" smtClean="0">
                <a:solidFill>
                  <a:srgbClr val="C00000"/>
                </a:solidFill>
              </a:rPr>
              <a:t>čestica, jer on najbolje opisuje </a:t>
            </a:r>
            <a:r>
              <a:rPr lang="hr-HR" sz="2400" b="1" i="1" dirty="0" smtClean="0">
                <a:solidFill>
                  <a:srgbClr val="C00000"/>
                </a:solidFill>
              </a:rPr>
              <a:t>ponašanje čestica u dišnom sustavu</a:t>
            </a:r>
            <a:r>
              <a:rPr lang="hr-HR" sz="2400" dirty="0" smtClean="0">
                <a:solidFill>
                  <a:srgbClr val="C00000"/>
                </a:solidFill>
              </a:rPr>
              <a:t>.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3" name="Pravokutnik 12"/>
          <p:cNvSpPr/>
          <p:nvPr/>
        </p:nvSpPr>
        <p:spPr>
          <a:xfrm>
            <a:off x="793019" y="3079690"/>
            <a:ext cx="76388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Uporaba različitih vrsta promjera daje različite rezultate, stoga je nužno uvijek naznačiti koja je vrsta promjera korištena. </a:t>
            </a:r>
            <a:endParaRPr lang="en-GB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RASPON VELIČINA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002725" y="2739983"/>
            <a:ext cx="669607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sz="2400" dirty="0" smtClean="0">
                <a:solidFill>
                  <a:srgbClr val="0070C0"/>
                </a:solidFill>
              </a:rPr>
              <a:t>Raspon promjera                   </a:t>
            </a:r>
            <a:r>
              <a:rPr lang="en-US" sz="2400" dirty="0" smtClean="0">
                <a:solidFill>
                  <a:srgbClr val="0070C0"/>
                </a:solidFill>
              </a:rPr>
              <a:t>0.002 </a:t>
            </a:r>
            <a:r>
              <a:rPr lang="en-US" sz="2400" dirty="0">
                <a:solidFill>
                  <a:srgbClr val="0070C0"/>
                </a:solidFill>
              </a:rPr>
              <a:t>– 100 µm </a:t>
            </a:r>
          </a:p>
          <a:p>
            <a:pPr>
              <a:spcBef>
                <a:spcPct val="50000"/>
              </a:spcBef>
            </a:pPr>
            <a:r>
              <a:rPr lang="hr-HR" sz="2400" dirty="0" smtClean="0">
                <a:solidFill>
                  <a:srgbClr val="0070C0"/>
                </a:solidFill>
              </a:rPr>
              <a:t>Omjer promjera                     </a:t>
            </a:r>
            <a:r>
              <a:rPr lang="en-US" sz="2400" dirty="0" smtClean="0">
                <a:solidFill>
                  <a:srgbClr val="0070C0"/>
                </a:solidFill>
              </a:rPr>
              <a:t>1 </a:t>
            </a:r>
            <a:r>
              <a:rPr lang="en-US" sz="2400" dirty="0">
                <a:solidFill>
                  <a:srgbClr val="0070C0"/>
                </a:solidFill>
              </a:rPr>
              <a:t>: 10</a:t>
            </a:r>
            <a:r>
              <a:rPr lang="en-US" sz="2400" baseline="30000" dirty="0">
                <a:solidFill>
                  <a:srgbClr val="0070C0"/>
                </a:solidFill>
              </a:rPr>
              <a:t>5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hr-HR" sz="2400" dirty="0" smtClean="0">
                <a:solidFill>
                  <a:srgbClr val="0070C0"/>
                </a:solidFill>
              </a:rPr>
              <a:t>Omjer površina                      </a:t>
            </a:r>
            <a:r>
              <a:rPr lang="en-US" sz="2400" dirty="0" smtClean="0">
                <a:solidFill>
                  <a:srgbClr val="0070C0"/>
                </a:solidFill>
              </a:rPr>
              <a:t>1 </a:t>
            </a:r>
            <a:r>
              <a:rPr lang="en-US" sz="2400" dirty="0">
                <a:solidFill>
                  <a:srgbClr val="0070C0"/>
                </a:solidFill>
              </a:rPr>
              <a:t>: 10</a:t>
            </a:r>
            <a:r>
              <a:rPr lang="en-US" sz="2400" baseline="30000" dirty="0">
                <a:solidFill>
                  <a:srgbClr val="0070C0"/>
                </a:solidFill>
              </a:rPr>
              <a:t>10 </a:t>
            </a:r>
          </a:p>
          <a:p>
            <a:pPr>
              <a:spcBef>
                <a:spcPct val="50000"/>
              </a:spcBef>
            </a:pPr>
            <a:r>
              <a:rPr lang="hr-HR" sz="2400" dirty="0" smtClean="0">
                <a:solidFill>
                  <a:srgbClr val="0070C0"/>
                </a:solidFill>
              </a:rPr>
              <a:t>Omjer volumena (masa)      </a:t>
            </a:r>
            <a:r>
              <a:rPr lang="en-US" sz="2400" dirty="0" smtClean="0">
                <a:solidFill>
                  <a:srgbClr val="0070C0"/>
                </a:solidFill>
              </a:rPr>
              <a:t>1 </a:t>
            </a:r>
            <a:r>
              <a:rPr lang="en-US" sz="2400" dirty="0">
                <a:solidFill>
                  <a:srgbClr val="0070C0"/>
                </a:solidFill>
              </a:rPr>
              <a:t>: 10</a:t>
            </a:r>
            <a:r>
              <a:rPr lang="en-US" sz="2400" baseline="30000" dirty="0">
                <a:solidFill>
                  <a:srgbClr val="0070C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KONCENTRACIJE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47046" y="1861787"/>
            <a:ext cx="873681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400" b="1" dirty="0" smtClean="0">
                <a:solidFill>
                  <a:srgbClr val="0070C0"/>
                </a:solidFill>
              </a:rPr>
              <a:t>Brojčana koncentracija </a:t>
            </a:r>
            <a:r>
              <a:rPr lang="en-GB" sz="2400" dirty="0" smtClean="0">
                <a:solidFill>
                  <a:srgbClr val="0070C0"/>
                </a:solidFill>
              </a:rPr>
              <a:t>– </a:t>
            </a:r>
            <a:r>
              <a:rPr lang="hr-HR" sz="2400" dirty="0" smtClean="0">
                <a:solidFill>
                  <a:srgbClr val="0070C0"/>
                </a:solidFill>
              </a:rPr>
              <a:t>broj čestica u jediničnom volumenu</a:t>
            </a:r>
          </a:p>
          <a:p>
            <a:r>
              <a:rPr lang="hr-HR" sz="2400" dirty="0" smtClean="0">
                <a:solidFill>
                  <a:srgbClr val="0070C0"/>
                </a:solidFill>
              </a:rPr>
              <a:t>zraka. Koristi se najviše pri izučavanju zdravstvenih učinaka </a:t>
            </a:r>
          </a:p>
          <a:p>
            <a:r>
              <a:rPr lang="hr-HR" sz="2400" dirty="0" smtClean="0">
                <a:solidFill>
                  <a:srgbClr val="0070C0"/>
                </a:solidFill>
              </a:rPr>
              <a:t>netopivih čestica (broj deponiranih čestica unutar dišnog sustava)</a:t>
            </a:r>
            <a:endParaRPr lang="en-GB" sz="2400" dirty="0">
              <a:solidFill>
                <a:srgbClr val="0070C0"/>
              </a:solidFill>
            </a:endParaRPr>
          </a:p>
          <a:p>
            <a:endParaRPr lang="hr-HR" sz="2400" dirty="0">
              <a:solidFill>
                <a:srgbClr val="0070C0"/>
              </a:solidFill>
            </a:endParaRPr>
          </a:p>
          <a:p>
            <a:endParaRPr lang="en-GB" sz="2400" dirty="0">
              <a:solidFill>
                <a:srgbClr val="0070C0"/>
              </a:solidFill>
            </a:endParaRPr>
          </a:p>
          <a:p>
            <a:r>
              <a:rPr lang="hr-HR" sz="2400" b="1" dirty="0" err="1" smtClean="0">
                <a:solidFill>
                  <a:srgbClr val="0070C0"/>
                </a:solidFill>
              </a:rPr>
              <a:t>Masena</a:t>
            </a:r>
            <a:r>
              <a:rPr lang="hr-HR" sz="2400" b="1" dirty="0" smtClean="0">
                <a:solidFill>
                  <a:srgbClr val="0070C0"/>
                </a:solidFill>
              </a:rPr>
              <a:t> koncentracija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– </a:t>
            </a:r>
            <a:r>
              <a:rPr lang="hr-HR" sz="2400" dirty="0" smtClean="0">
                <a:solidFill>
                  <a:srgbClr val="0070C0"/>
                </a:solidFill>
              </a:rPr>
              <a:t>masa čestica u jediničnom volumenu</a:t>
            </a:r>
          </a:p>
          <a:p>
            <a:r>
              <a:rPr lang="hr-HR" sz="2400" dirty="0" smtClean="0">
                <a:solidFill>
                  <a:srgbClr val="0070C0"/>
                </a:solidFill>
              </a:rPr>
              <a:t>zraka. Koristi se najviše pri izučavanju zdravstvenih učinaka </a:t>
            </a:r>
          </a:p>
          <a:p>
            <a:r>
              <a:rPr lang="hr-HR" sz="2400" dirty="0" smtClean="0">
                <a:solidFill>
                  <a:srgbClr val="0070C0"/>
                </a:solidFill>
              </a:rPr>
              <a:t>toksičnih topivih čestica (masa čestica deponirana u dišnom sustavu)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LEBDEĆE ČESTICE U OKOLIŠNOM ZRAKU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9750" y="1326256"/>
            <a:ext cx="388778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Mali volumni omjer ~ 10</a:t>
            </a:r>
            <a:r>
              <a:rPr lang="en-GB" sz="2000" baseline="30000" dirty="0" smtClean="0">
                <a:solidFill>
                  <a:srgbClr val="0070C0"/>
                </a:solidFill>
              </a:rPr>
              <a:t>-</a:t>
            </a:r>
            <a:r>
              <a:rPr lang="hr-HR" sz="2000" baseline="30000" dirty="0" smtClean="0">
                <a:solidFill>
                  <a:srgbClr val="0070C0"/>
                </a:solidFill>
              </a:rPr>
              <a:t>5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Tipične brojčane, površinske i volumne razdiobe po veličini </a:t>
            </a:r>
            <a:r>
              <a:rPr lang="hr-HR" sz="2000" dirty="0" err="1" smtClean="0">
                <a:solidFill>
                  <a:srgbClr val="0070C0"/>
                </a:solidFill>
              </a:rPr>
              <a:t>česstica</a:t>
            </a:r>
            <a:endParaRPr lang="hr-HR" sz="2000" dirty="0" smtClean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Gruba podjela u tri kategorije</a:t>
            </a:r>
            <a:r>
              <a:rPr lang="en-GB" sz="2000" dirty="0" smtClean="0">
                <a:solidFill>
                  <a:srgbClr val="0070C0"/>
                </a:solidFill>
              </a:rPr>
              <a:t>: 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err="1" smtClean="0">
                <a:solidFill>
                  <a:srgbClr val="0070C0"/>
                </a:solidFill>
              </a:rPr>
              <a:t>Nukleacijski</a:t>
            </a:r>
            <a:r>
              <a:rPr lang="hr-HR" sz="2000" b="1" dirty="0" smtClean="0">
                <a:solidFill>
                  <a:srgbClr val="0070C0"/>
                </a:solidFill>
              </a:rPr>
              <a:t> </a:t>
            </a:r>
            <a:r>
              <a:rPr lang="hr-HR" sz="2000" b="1" dirty="0" err="1" smtClean="0">
                <a:solidFill>
                  <a:srgbClr val="0070C0"/>
                </a:solidFill>
              </a:rPr>
              <a:t>mod</a:t>
            </a:r>
            <a:r>
              <a:rPr lang="en-GB" sz="2000" dirty="0" smtClean="0">
                <a:solidFill>
                  <a:srgbClr val="0070C0"/>
                </a:solidFill>
              </a:rPr>
              <a:t>:  </a:t>
            </a:r>
            <a:r>
              <a:rPr lang="en-GB" sz="2000" dirty="0">
                <a:solidFill>
                  <a:srgbClr val="0070C0"/>
                </a:solidFill>
              </a:rPr>
              <a:t>~ </a:t>
            </a:r>
            <a:r>
              <a:rPr lang="en-GB" sz="2000" dirty="0" smtClean="0">
                <a:solidFill>
                  <a:srgbClr val="0070C0"/>
                </a:solidFill>
              </a:rPr>
              <a:t>0</a:t>
            </a:r>
            <a:r>
              <a:rPr lang="hr-HR" sz="2000" dirty="0" smtClean="0">
                <a:solidFill>
                  <a:srgbClr val="0070C0"/>
                </a:solidFill>
              </a:rPr>
              <a:t>,</a:t>
            </a:r>
            <a:r>
              <a:rPr lang="en-GB" sz="2000" dirty="0" smtClean="0">
                <a:solidFill>
                  <a:srgbClr val="0070C0"/>
                </a:solidFill>
              </a:rPr>
              <a:t>01 </a:t>
            </a:r>
            <a:r>
              <a:rPr lang="en-GB" sz="2000" dirty="0">
                <a:solidFill>
                  <a:srgbClr val="0070C0"/>
                </a:solidFill>
              </a:rPr>
              <a:t>– 0,04 µm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Akumulacijski </a:t>
            </a:r>
            <a:r>
              <a:rPr lang="hr-HR" sz="2000" b="1" dirty="0" err="1" smtClean="0">
                <a:solidFill>
                  <a:srgbClr val="0070C0"/>
                </a:solidFill>
              </a:rPr>
              <a:t>mod</a:t>
            </a:r>
            <a:r>
              <a:rPr lang="en-GB" sz="2000" dirty="0" smtClean="0">
                <a:solidFill>
                  <a:srgbClr val="0070C0"/>
                </a:solidFill>
              </a:rPr>
              <a:t>: ~ 0</a:t>
            </a:r>
            <a:r>
              <a:rPr lang="hr-HR" sz="2000" dirty="0" smtClean="0">
                <a:solidFill>
                  <a:srgbClr val="0070C0"/>
                </a:solidFill>
              </a:rPr>
              <a:t>,</a:t>
            </a:r>
            <a:r>
              <a:rPr lang="en-GB" sz="2000" dirty="0" smtClean="0">
                <a:solidFill>
                  <a:srgbClr val="0070C0"/>
                </a:solidFill>
              </a:rPr>
              <a:t>1 </a:t>
            </a:r>
            <a:r>
              <a:rPr lang="en-GB" sz="2000" dirty="0">
                <a:solidFill>
                  <a:srgbClr val="0070C0"/>
                </a:solidFill>
              </a:rPr>
              <a:t>– 1µm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Krupne čestice</a:t>
            </a:r>
            <a:r>
              <a:rPr lang="en-GB" sz="2000" dirty="0" smtClean="0">
                <a:solidFill>
                  <a:srgbClr val="0070C0"/>
                </a:solidFill>
              </a:rPr>
              <a:t>:        </a:t>
            </a:r>
            <a:r>
              <a:rPr lang="en-GB" sz="2000" dirty="0">
                <a:solidFill>
                  <a:srgbClr val="0070C0"/>
                </a:solidFill>
              </a:rPr>
              <a:t>~ 5 – 50 µm</a:t>
            </a:r>
          </a:p>
        </p:txBody>
      </p:sp>
      <p:pic>
        <p:nvPicPr>
          <p:cNvPr id="12" name="Picture 4" descr="RER1008_dist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3975" y="1359462"/>
            <a:ext cx="3905474" cy="5165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TIPIČNI SASTAV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8014" y="1577947"/>
            <a:ext cx="6709251" cy="413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SHEMATSKI PRIKAZ DIŠNOG SUSTAVA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Slika 8" descr="Disni_sustav_hrv_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28" y="1311865"/>
            <a:ext cx="7404213" cy="46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DEFINICIJE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607089" y="3332846"/>
            <a:ext cx="7853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HRN ISO 7708:1998 </a:t>
            </a:r>
            <a:r>
              <a:rPr lang="hr-HR" dirty="0" smtClean="0">
                <a:solidFill>
                  <a:srgbClr val="0070C0"/>
                </a:solidFill>
              </a:rPr>
              <a:t>Definicije frakcija čestica po veličini za uzorkovanje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                                    radi ocjene utjecaja na zdravlje (ISO 7708:1995)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30154" y="4042918"/>
            <a:ext cx="79610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Inhalacijska frakcija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err="1" smtClean="0">
                <a:solidFill>
                  <a:srgbClr val="0070C0"/>
                </a:solidFill>
              </a:rPr>
              <a:t>masena</a:t>
            </a:r>
            <a:r>
              <a:rPr lang="hr-HR" dirty="0" smtClean="0">
                <a:solidFill>
                  <a:srgbClr val="0070C0"/>
                </a:solidFill>
              </a:rPr>
              <a:t> frakcija ukupnih lebdećih čestica koju udišemo na nos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ili usta</a:t>
            </a:r>
            <a:r>
              <a:rPr lang="en-GB" dirty="0" smtClean="0">
                <a:solidFill>
                  <a:srgbClr val="0070C0"/>
                </a:solidFill>
              </a:rPr>
              <a:t> (</a:t>
            </a:r>
            <a:r>
              <a:rPr lang="hr-HR" dirty="0" smtClean="0">
                <a:solidFill>
                  <a:srgbClr val="0070C0"/>
                </a:solidFill>
              </a:rPr>
              <a:t>ovisi o smjeru i brzini strujanja zraka, frekvenciji udisaja </a:t>
            </a:r>
            <a:r>
              <a:rPr lang="hr-HR" dirty="0" err="1" smtClean="0">
                <a:solidFill>
                  <a:srgbClr val="0070C0"/>
                </a:solidFill>
              </a:rPr>
              <a:t>itd</a:t>
            </a:r>
            <a:r>
              <a:rPr lang="hr-HR" dirty="0" smtClean="0">
                <a:solidFill>
                  <a:srgbClr val="0070C0"/>
                </a:solidFill>
              </a:rPr>
              <a:t>.</a:t>
            </a:r>
            <a:r>
              <a:rPr lang="en-GB" dirty="0" smtClean="0">
                <a:solidFill>
                  <a:srgbClr val="0070C0"/>
                </a:solidFill>
              </a:rPr>
              <a:t>)</a:t>
            </a:r>
            <a:endParaRPr lang="hr-HR" dirty="0">
              <a:solidFill>
                <a:srgbClr val="0070C0"/>
              </a:solidFill>
            </a:endParaRPr>
          </a:p>
          <a:p>
            <a:r>
              <a:rPr lang="hr-HR" b="1" dirty="0" smtClean="0">
                <a:solidFill>
                  <a:srgbClr val="0070C0"/>
                </a:solidFill>
              </a:rPr>
              <a:t>Inhalacijska konvencija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ciljna specifikacija </a:t>
            </a:r>
            <a:r>
              <a:rPr lang="hr-HR" dirty="0" err="1" smtClean="0">
                <a:solidFill>
                  <a:srgbClr val="0070C0"/>
                </a:solidFill>
              </a:rPr>
              <a:t>uzorkivača</a:t>
            </a:r>
            <a:r>
              <a:rPr lang="hr-HR" dirty="0" smtClean="0">
                <a:solidFill>
                  <a:srgbClr val="0070C0"/>
                </a:solidFill>
              </a:rPr>
              <a:t> inhalacijske frakcije.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4135" y="5017957"/>
            <a:ext cx="78560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b="1" dirty="0" err="1" smtClean="0">
                <a:solidFill>
                  <a:srgbClr val="0070C0"/>
                </a:solidFill>
              </a:rPr>
              <a:t>Ekstratorakalna</a:t>
            </a:r>
            <a:r>
              <a:rPr lang="hr-HR" b="1" dirty="0" smtClean="0">
                <a:solidFill>
                  <a:srgbClr val="0070C0"/>
                </a:solidFill>
              </a:rPr>
              <a:t> frakcija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err="1" smtClean="0">
                <a:solidFill>
                  <a:srgbClr val="0070C0"/>
                </a:solidFill>
              </a:rPr>
              <a:t>masena</a:t>
            </a:r>
            <a:r>
              <a:rPr lang="hr-HR" dirty="0" smtClean="0">
                <a:solidFill>
                  <a:srgbClr val="0070C0"/>
                </a:solidFill>
              </a:rPr>
              <a:t> koncentracija udahnutih čestica koje ne prodiru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dublje od grla.</a:t>
            </a:r>
            <a:endParaRPr lang="hr-HR" b="1" dirty="0">
              <a:solidFill>
                <a:srgbClr val="0070C0"/>
              </a:solidFill>
            </a:endParaRPr>
          </a:p>
          <a:p>
            <a:r>
              <a:rPr lang="hr-HR" b="1" dirty="0" err="1" smtClean="0">
                <a:solidFill>
                  <a:srgbClr val="0070C0"/>
                </a:solidFill>
              </a:rPr>
              <a:t>Ekstratorakalna</a:t>
            </a:r>
            <a:r>
              <a:rPr lang="hr-HR" b="1" dirty="0" smtClean="0">
                <a:solidFill>
                  <a:srgbClr val="0070C0"/>
                </a:solidFill>
              </a:rPr>
              <a:t> konvencija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ciljna specifikacija </a:t>
            </a:r>
            <a:r>
              <a:rPr lang="hr-HR" dirty="0" err="1" smtClean="0">
                <a:solidFill>
                  <a:srgbClr val="0070C0"/>
                </a:solidFill>
              </a:rPr>
              <a:t>uzorkivača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r>
              <a:rPr lang="hr-HR" dirty="0" err="1" smtClean="0">
                <a:solidFill>
                  <a:srgbClr val="0070C0"/>
                </a:solidFill>
              </a:rPr>
              <a:t>ekstratorakalne</a:t>
            </a:r>
            <a:r>
              <a:rPr lang="hr-HR" dirty="0" smtClean="0">
                <a:solidFill>
                  <a:srgbClr val="0070C0"/>
                </a:solidFill>
              </a:rPr>
              <a:t> frakcije.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4" name="TekstniOkvir 13"/>
          <p:cNvSpPr txBox="1"/>
          <p:nvPr/>
        </p:nvSpPr>
        <p:spPr>
          <a:xfrm>
            <a:off x="633046" y="1434905"/>
            <a:ext cx="8208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Dugi niz godina sakupljani su uzorci LČ ukupnih lebdećih čestica (TSP-total </a:t>
            </a:r>
          </a:p>
          <a:p>
            <a:r>
              <a:rPr lang="hr-HR" dirty="0" err="1" smtClean="0">
                <a:solidFill>
                  <a:srgbClr val="0070C0"/>
                </a:solidFill>
              </a:rPr>
              <a:t>Suspended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r>
              <a:rPr lang="hr-HR" dirty="0" err="1" smtClean="0">
                <a:solidFill>
                  <a:srgbClr val="0070C0"/>
                </a:solidFill>
              </a:rPr>
              <a:t>Matter</a:t>
            </a:r>
            <a:r>
              <a:rPr lang="hr-HR" dirty="0" smtClean="0">
                <a:solidFill>
                  <a:srgbClr val="0070C0"/>
                </a:solidFill>
              </a:rPr>
              <a:t>). Rezultati </a:t>
            </a:r>
            <a:r>
              <a:rPr lang="hr-HR" dirty="0" err="1" smtClean="0">
                <a:solidFill>
                  <a:srgbClr val="0070C0"/>
                </a:solidFill>
              </a:rPr>
              <a:t>masenih</a:t>
            </a:r>
            <a:r>
              <a:rPr lang="hr-HR" dirty="0" smtClean="0">
                <a:solidFill>
                  <a:srgbClr val="0070C0"/>
                </a:solidFill>
              </a:rPr>
              <a:t> koncentracija i njihovog sastava su se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značajno razlikovali s obzirom na dizajn ulaznog dijela sakupljača koji nije bio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standardiziran. Na taj su način usporedbe razina onečišćenja lebdećim česticama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sa različitih lokacija bile otežane, odnosno onemogućene. Povezanost sa zdravstvenim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učincima je također bila teže uočljiva. 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DEFINICIJE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534075" y="1808918"/>
            <a:ext cx="77602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rgbClr val="0070C0"/>
                </a:solidFill>
              </a:rPr>
              <a:t>Torakalna frakcija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err="1" smtClean="0">
                <a:solidFill>
                  <a:srgbClr val="0070C0"/>
                </a:solidFill>
              </a:rPr>
              <a:t>masena</a:t>
            </a:r>
            <a:r>
              <a:rPr lang="hr-HR" sz="2400" dirty="0" smtClean="0">
                <a:solidFill>
                  <a:srgbClr val="0070C0"/>
                </a:solidFill>
              </a:rPr>
              <a:t> frakcija lebdećih čestica koje prodiru niže od grla.</a:t>
            </a:r>
          </a:p>
          <a:p>
            <a:endParaRPr lang="hr-HR" sz="2400" dirty="0" smtClean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Torakalna konvencija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smtClean="0">
                <a:solidFill>
                  <a:srgbClr val="0070C0"/>
                </a:solidFill>
              </a:rPr>
              <a:t>ciljna specifikacija </a:t>
            </a:r>
            <a:r>
              <a:rPr lang="hr-HR" sz="2400" dirty="0" err="1" smtClean="0">
                <a:solidFill>
                  <a:srgbClr val="0070C0"/>
                </a:solidFill>
              </a:rPr>
              <a:t>uzorkivača</a:t>
            </a:r>
            <a:r>
              <a:rPr lang="hr-HR" sz="2400" dirty="0" smtClean="0">
                <a:solidFill>
                  <a:srgbClr val="0070C0"/>
                </a:solidFill>
              </a:rPr>
              <a:t> inhalacijske frakcije </a:t>
            </a:r>
            <a:r>
              <a:rPr lang="en-GB" sz="2400" dirty="0" smtClean="0">
                <a:solidFill>
                  <a:srgbClr val="0070C0"/>
                </a:solidFill>
              </a:rPr>
              <a:t>(</a:t>
            </a:r>
            <a:r>
              <a:rPr lang="hr-HR" sz="2400" dirty="0" smtClean="0">
                <a:solidFill>
                  <a:srgbClr val="0070C0"/>
                </a:solidFill>
              </a:rPr>
              <a:t>s obzirom na postojanje velikih razlika između pojedinaca ova konvencija predstavlja prosječnu vrijednost</a:t>
            </a:r>
            <a:r>
              <a:rPr lang="en-GB" sz="2400" dirty="0" smtClean="0">
                <a:solidFill>
                  <a:srgbClr val="0070C0"/>
                </a:solidFill>
              </a:rPr>
              <a:t>)</a:t>
            </a:r>
            <a:r>
              <a:rPr lang="hr-HR" sz="2400" dirty="0" smtClean="0">
                <a:solidFill>
                  <a:srgbClr val="0070C0"/>
                </a:solidFill>
              </a:rPr>
              <a:t>. Opisana je kumulativnom </a:t>
            </a:r>
            <a:r>
              <a:rPr lang="hr-HR" sz="2400" dirty="0" err="1" smtClean="0">
                <a:solidFill>
                  <a:srgbClr val="0070C0"/>
                </a:solidFill>
              </a:rPr>
              <a:t>lognormalnom</a:t>
            </a:r>
            <a:r>
              <a:rPr lang="hr-HR" sz="2400" dirty="0" smtClean="0">
                <a:solidFill>
                  <a:srgbClr val="0070C0"/>
                </a:solidFill>
              </a:rPr>
              <a:t> razdiobom s medijanom od </a:t>
            </a:r>
            <a:r>
              <a:rPr lang="en-GB" sz="2400" dirty="0" smtClean="0">
                <a:solidFill>
                  <a:srgbClr val="0070C0"/>
                </a:solidFill>
              </a:rPr>
              <a:t>11</a:t>
            </a:r>
            <a:r>
              <a:rPr lang="hr-HR" sz="2400" dirty="0" smtClean="0">
                <a:solidFill>
                  <a:srgbClr val="0070C0"/>
                </a:solidFill>
              </a:rPr>
              <a:t>,</a:t>
            </a:r>
            <a:r>
              <a:rPr lang="en-GB" sz="2400" dirty="0" smtClean="0">
                <a:solidFill>
                  <a:srgbClr val="0070C0"/>
                </a:solidFill>
              </a:rPr>
              <a:t>64 µm</a:t>
            </a:r>
            <a:r>
              <a:rPr lang="hr-HR" sz="2400" dirty="0" smtClean="0">
                <a:solidFill>
                  <a:srgbClr val="0070C0"/>
                </a:solidFill>
              </a:rPr>
              <a:t> i geometrijskom standardnom devijacijom od </a:t>
            </a:r>
            <a:r>
              <a:rPr lang="en-GB" sz="2400" dirty="0" smtClean="0">
                <a:solidFill>
                  <a:srgbClr val="0070C0"/>
                </a:solidFill>
              </a:rPr>
              <a:t>1</a:t>
            </a:r>
            <a:r>
              <a:rPr lang="hr-HR" sz="2400" dirty="0" smtClean="0">
                <a:solidFill>
                  <a:srgbClr val="0070C0"/>
                </a:solidFill>
              </a:rPr>
              <a:t>,</a:t>
            </a:r>
            <a:r>
              <a:rPr lang="en-GB" sz="2400" dirty="0" smtClean="0">
                <a:solidFill>
                  <a:srgbClr val="0070C0"/>
                </a:solidFill>
              </a:rPr>
              <a:t>5.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 DEFINICIJE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833480" y="1720840"/>
            <a:ext cx="75013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err="1" smtClean="0">
                <a:solidFill>
                  <a:srgbClr val="0070C0"/>
                </a:solidFill>
              </a:rPr>
              <a:t>Traheobronhijalna</a:t>
            </a:r>
            <a:r>
              <a:rPr lang="hr-HR" sz="2400" b="1" dirty="0" smtClean="0">
                <a:solidFill>
                  <a:srgbClr val="0070C0"/>
                </a:solidFill>
              </a:rPr>
              <a:t> frakcija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err="1" smtClean="0">
                <a:solidFill>
                  <a:srgbClr val="0070C0"/>
                </a:solidFill>
              </a:rPr>
              <a:t>masena</a:t>
            </a:r>
            <a:r>
              <a:rPr lang="hr-HR" sz="2400" dirty="0" smtClean="0">
                <a:solidFill>
                  <a:srgbClr val="0070C0"/>
                </a:solidFill>
              </a:rPr>
              <a:t> frakcija lebdećih čestica koje prodiru niže od grla, ali ne prodiru u područja bez </a:t>
            </a:r>
            <a:r>
              <a:rPr lang="hr-HR" sz="2400" dirty="0" err="1" smtClean="0">
                <a:solidFill>
                  <a:srgbClr val="0070C0"/>
                </a:solidFill>
              </a:rPr>
              <a:t>cilijarnog</a:t>
            </a:r>
            <a:r>
              <a:rPr lang="hr-HR" sz="2400" dirty="0" smtClean="0">
                <a:solidFill>
                  <a:srgbClr val="0070C0"/>
                </a:solidFill>
              </a:rPr>
              <a:t> epitela. </a:t>
            </a:r>
          </a:p>
          <a:p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hr-HR" sz="2400" b="1" dirty="0" err="1" smtClean="0">
                <a:solidFill>
                  <a:srgbClr val="0070C0"/>
                </a:solidFill>
              </a:rPr>
              <a:t>Traheobronhijalna</a:t>
            </a:r>
            <a:r>
              <a:rPr lang="hr-HR" sz="2400" b="1" dirty="0" smtClean="0">
                <a:solidFill>
                  <a:srgbClr val="0070C0"/>
                </a:solidFill>
              </a:rPr>
              <a:t> konvencija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smtClean="0">
                <a:solidFill>
                  <a:srgbClr val="0070C0"/>
                </a:solidFill>
              </a:rPr>
              <a:t>ciljna specifikacija </a:t>
            </a:r>
            <a:r>
              <a:rPr lang="hr-HR" sz="2400" dirty="0" err="1" smtClean="0">
                <a:solidFill>
                  <a:srgbClr val="0070C0"/>
                </a:solidFill>
              </a:rPr>
              <a:t>uzorkivača</a:t>
            </a:r>
            <a:r>
              <a:rPr lang="hr-HR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err="1" smtClean="0">
                <a:solidFill>
                  <a:srgbClr val="0070C0"/>
                </a:solidFill>
              </a:rPr>
              <a:t>traheobronhijalne</a:t>
            </a:r>
            <a:r>
              <a:rPr lang="hr-HR" sz="2400" dirty="0" smtClean="0">
                <a:solidFill>
                  <a:srgbClr val="0070C0"/>
                </a:solidFill>
              </a:rPr>
              <a:t> frakcije </a:t>
            </a:r>
            <a:r>
              <a:rPr lang="en-GB" sz="2400" dirty="0" smtClean="0">
                <a:solidFill>
                  <a:srgbClr val="0070C0"/>
                </a:solidFill>
              </a:rPr>
              <a:t>(</a:t>
            </a:r>
            <a:r>
              <a:rPr lang="hr-HR" sz="2400" dirty="0" smtClean="0">
                <a:solidFill>
                  <a:srgbClr val="0070C0"/>
                </a:solidFill>
              </a:rPr>
              <a:t>s obzirom na postojanje velikih razlika između pojedinaca ova konvencija predstavlja prosječnu vrijednost</a:t>
            </a:r>
            <a:r>
              <a:rPr lang="en-GB" sz="2400" dirty="0" smtClean="0">
                <a:solidFill>
                  <a:srgbClr val="0070C0"/>
                </a:solidFill>
              </a:rPr>
              <a:t>)</a:t>
            </a:r>
            <a:r>
              <a:rPr lang="hr-HR" sz="2400" dirty="0" smtClean="0">
                <a:solidFill>
                  <a:srgbClr val="0070C0"/>
                </a:solidFill>
              </a:rPr>
              <a:t>. 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DVOKOMPONENTNI SUSTAVI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Pravokutnik 11"/>
          <p:cNvSpPr/>
          <p:nvPr/>
        </p:nvSpPr>
        <p:spPr>
          <a:xfrm>
            <a:off x="1064102" y="1765974"/>
            <a:ext cx="7553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 b="1" dirty="0" smtClean="0"/>
              <a:t> </a:t>
            </a:r>
            <a:r>
              <a:rPr lang="hr-HR" b="1" dirty="0" smtClean="0">
                <a:solidFill>
                  <a:srgbClr val="0070C0"/>
                </a:solidFill>
              </a:rPr>
              <a:t>Kontinuirana faza</a:t>
            </a:r>
            <a:r>
              <a:rPr lang="en-GB" b="1" dirty="0" smtClean="0">
                <a:solidFill>
                  <a:srgbClr val="0070C0"/>
                </a:solidFill>
              </a:rPr>
              <a:t>          </a:t>
            </a:r>
            <a:r>
              <a:rPr lang="hr-HR" b="1" dirty="0" smtClean="0">
                <a:solidFill>
                  <a:srgbClr val="0070C0"/>
                </a:solidFill>
              </a:rPr>
              <a:t>Raspršena faza</a:t>
            </a:r>
          </a:p>
          <a:p>
            <a:endParaRPr lang="hr-HR" b="1" dirty="0" smtClean="0">
              <a:solidFill>
                <a:srgbClr val="0070C0"/>
              </a:solidFill>
            </a:endParaRPr>
          </a:p>
          <a:p>
            <a:r>
              <a:rPr lang="hr-HR" dirty="0" err="1" smtClean="0">
                <a:solidFill>
                  <a:srgbClr val="0070C0"/>
                </a:solidFill>
              </a:rPr>
              <a:t>Hidrosol</a:t>
            </a:r>
            <a:r>
              <a:rPr lang="en-GB" dirty="0" smtClean="0">
                <a:solidFill>
                  <a:srgbClr val="0070C0"/>
                </a:solidFill>
              </a:rPr>
              <a:t>             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tekuća                                     </a:t>
            </a:r>
            <a:r>
              <a:rPr lang="hr-HR" dirty="0" err="1" smtClean="0">
                <a:solidFill>
                  <a:srgbClr val="0070C0"/>
                </a:solidFill>
              </a:rPr>
              <a:t>tekuća</a:t>
            </a:r>
            <a:r>
              <a:rPr lang="hr-HR" dirty="0" smtClean="0">
                <a:solidFill>
                  <a:srgbClr val="0070C0"/>
                </a:solidFill>
              </a:rPr>
              <a:t> i/ili kruta</a:t>
            </a:r>
            <a:endParaRPr lang="en-GB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Pjena</a:t>
            </a:r>
            <a:r>
              <a:rPr lang="en-GB" dirty="0" smtClean="0">
                <a:solidFill>
                  <a:srgbClr val="0070C0"/>
                </a:solidFill>
              </a:rPr>
              <a:t>             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r>
              <a:rPr lang="en-GB" dirty="0" smtClean="0">
                <a:solidFill>
                  <a:srgbClr val="0070C0"/>
                </a:solidFill>
              </a:rPr>
              <a:t>      </a:t>
            </a:r>
            <a:r>
              <a:rPr lang="hr-HR" dirty="0" smtClean="0">
                <a:solidFill>
                  <a:srgbClr val="0070C0"/>
                </a:solidFill>
              </a:rPr>
              <a:t>kruta ili tekuća                      plin/mješavina plinova</a:t>
            </a:r>
            <a:endParaRPr lang="hr-HR" b="1" dirty="0" smtClean="0">
              <a:solidFill>
                <a:srgbClr val="0070C0"/>
              </a:solidFill>
            </a:endParaRPr>
          </a:p>
          <a:p>
            <a:r>
              <a:rPr lang="en-GB" b="1" dirty="0" smtClean="0">
                <a:solidFill>
                  <a:srgbClr val="00B050"/>
                </a:solidFill>
              </a:rPr>
              <a:t>AEROSOL</a:t>
            </a:r>
            <a:r>
              <a:rPr lang="hr-HR" b="1" dirty="0" smtClean="0">
                <a:solidFill>
                  <a:srgbClr val="00B050"/>
                </a:solidFill>
              </a:rPr>
              <a:t>            </a:t>
            </a:r>
            <a:r>
              <a:rPr lang="en-GB" b="1" dirty="0" smtClean="0">
                <a:solidFill>
                  <a:srgbClr val="00B050"/>
                </a:solidFill>
              </a:rPr>
              <a:t> </a:t>
            </a:r>
            <a:r>
              <a:rPr lang="hr-HR" b="1" dirty="0" smtClean="0">
                <a:solidFill>
                  <a:srgbClr val="00B050"/>
                </a:solidFill>
              </a:rPr>
              <a:t>plin/mješavina plinova         kruta i/ili tekuća</a:t>
            </a:r>
            <a:endParaRPr lang="hr-HR" b="1" dirty="0">
              <a:solidFill>
                <a:srgbClr val="00B050"/>
              </a:solidFill>
            </a:endParaRPr>
          </a:p>
        </p:txBody>
      </p:sp>
      <p:sp>
        <p:nvSpPr>
          <p:cNvPr id="13" name="Pravokutnik 12"/>
          <p:cNvSpPr/>
          <p:nvPr/>
        </p:nvSpPr>
        <p:spPr>
          <a:xfrm>
            <a:off x="788973" y="3813260"/>
            <a:ext cx="6574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hr-HR" dirty="0" smtClean="0"/>
              <a:t>            </a:t>
            </a:r>
            <a:r>
              <a:rPr lang="hr-HR" b="1" dirty="0" smtClean="0">
                <a:solidFill>
                  <a:srgbClr val="0070C0"/>
                </a:solidFill>
              </a:rPr>
              <a:t>Okolišni zrak promatramo kao </a:t>
            </a:r>
            <a:r>
              <a:rPr lang="hr-HR" b="1" dirty="0" smtClean="0">
                <a:solidFill>
                  <a:srgbClr val="FF0000"/>
                </a:solidFill>
              </a:rPr>
              <a:t>kompleksni aerosol</a:t>
            </a:r>
          </a:p>
          <a:p>
            <a:pPr algn="just"/>
            <a:endParaRPr lang="en-US" b="1" dirty="0" smtClean="0">
              <a:solidFill>
                <a:srgbClr val="0070C0"/>
              </a:solidFill>
            </a:endParaRPr>
          </a:p>
          <a:p>
            <a:pPr algn="just"/>
            <a:r>
              <a:rPr lang="hr-HR" b="1" dirty="0" smtClean="0">
                <a:solidFill>
                  <a:srgbClr val="0070C0"/>
                </a:solidFill>
              </a:rPr>
              <a:t>      Kontinuirana faza                                Raspršena faza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just"/>
            <a:r>
              <a:rPr lang="hr-HR" b="1" dirty="0" smtClean="0">
                <a:solidFill>
                  <a:srgbClr val="FF0000"/>
                </a:solidFill>
              </a:rPr>
              <a:t>      mješavina plinova                               krute i/ili tekuće čestice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TekstniOkvir 13"/>
          <p:cNvSpPr txBox="1"/>
          <p:nvPr/>
        </p:nvSpPr>
        <p:spPr>
          <a:xfrm>
            <a:off x="4219575" y="6372225"/>
            <a:ext cx="3348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100" b="1" dirty="0" smtClean="0">
                <a:solidFill>
                  <a:schemeClr val="bg1">
                    <a:lumMod val="50000"/>
                  </a:schemeClr>
                </a:solidFill>
              </a:rPr>
              <a:t>Krešimir Šega, Jedinica za higijenu okoline, IMI-Zagreb</a:t>
            </a:r>
            <a:endParaRPr lang="hr-HR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DEFINICIJE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6405" y="2138265"/>
            <a:ext cx="850219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hr-HR" sz="2400" b="1" dirty="0" err="1" smtClean="0">
                <a:solidFill>
                  <a:srgbClr val="0070C0"/>
                </a:solidFill>
              </a:rPr>
              <a:t>Respirabilna</a:t>
            </a:r>
            <a:r>
              <a:rPr lang="hr-HR" sz="2400" b="1" dirty="0" smtClean="0">
                <a:solidFill>
                  <a:srgbClr val="0070C0"/>
                </a:solidFill>
              </a:rPr>
              <a:t> frakcija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hr-HR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err="1" smtClean="0">
                <a:solidFill>
                  <a:srgbClr val="0070C0"/>
                </a:solidFill>
              </a:rPr>
              <a:t>masena</a:t>
            </a:r>
            <a:r>
              <a:rPr lang="hr-HR" sz="2400" dirty="0" smtClean="0">
                <a:solidFill>
                  <a:srgbClr val="0070C0"/>
                </a:solidFill>
              </a:rPr>
              <a:t> frakcija lebdećih čestica koje prodiru</a:t>
            </a:r>
          </a:p>
          <a:p>
            <a:pPr algn="just"/>
            <a:r>
              <a:rPr lang="hr-HR" sz="2400" dirty="0" smtClean="0">
                <a:solidFill>
                  <a:srgbClr val="0070C0"/>
                </a:solidFill>
              </a:rPr>
              <a:t>u područja bez </a:t>
            </a:r>
            <a:r>
              <a:rPr lang="hr-HR" sz="2400" dirty="0" err="1" smtClean="0">
                <a:solidFill>
                  <a:srgbClr val="0070C0"/>
                </a:solidFill>
              </a:rPr>
              <a:t>cilijarnog</a:t>
            </a:r>
            <a:r>
              <a:rPr lang="hr-HR" sz="2400" dirty="0" smtClean="0">
                <a:solidFill>
                  <a:srgbClr val="0070C0"/>
                </a:solidFill>
              </a:rPr>
              <a:t> epitela. </a:t>
            </a:r>
          </a:p>
          <a:p>
            <a:pPr algn="just"/>
            <a:endParaRPr lang="en-US" sz="2400" dirty="0" smtClean="0">
              <a:solidFill>
                <a:srgbClr val="0070C0"/>
              </a:solidFill>
            </a:endParaRPr>
          </a:p>
          <a:p>
            <a:pPr algn="just"/>
            <a:r>
              <a:rPr lang="hr-HR" sz="2400" b="1" dirty="0" err="1" smtClean="0">
                <a:solidFill>
                  <a:srgbClr val="0070C0"/>
                </a:solidFill>
              </a:rPr>
              <a:t>Respirabilna</a:t>
            </a:r>
            <a:r>
              <a:rPr lang="hr-HR" sz="2400" b="1" dirty="0" smtClean="0">
                <a:solidFill>
                  <a:srgbClr val="0070C0"/>
                </a:solidFill>
              </a:rPr>
              <a:t> konvencija</a:t>
            </a:r>
            <a:r>
              <a:rPr lang="en-GB" sz="2400" b="1" dirty="0" smtClean="0">
                <a:solidFill>
                  <a:srgbClr val="0070C0"/>
                </a:solidFill>
              </a:rPr>
              <a:t>: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smtClean="0">
                <a:solidFill>
                  <a:srgbClr val="0070C0"/>
                </a:solidFill>
              </a:rPr>
              <a:t>ciljna specifikacija </a:t>
            </a:r>
            <a:r>
              <a:rPr lang="hr-HR" sz="2400" dirty="0" err="1" smtClean="0">
                <a:solidFill>
                  <a:srgbClr val="0070C0"/>
                </a:solidFill>
              </a:rPr>
              <a:t>uzorkivača</a:t>
            </a:r>
            <a:r>
              <a:rPr lang="hr-HR" sz="2400" dirty="0" smtClean="0">
                <a:solidFill>
                  <a:srgbClr val="0070C0"/>
                </a:solidFill>
              </a:rPr>
              <a:t> </a:t>
            </a:r>
            <a:r>
              <a:rPr lang="hr-HR" sz="2400" dirty="0" err="1" smtClean="0">
                <a:solidFill>
                  <a:srgbClr val="0070C0"/>
                </a:solidFill>
              </a:rPr>
              <a:t>respirabilne</a:t>
            </a:r>
            <a:endParaRPr lang="hr-HR" sz="2400" dirty="0" smtClean="0">
              <a:solidFill>
                <a:srgbClr val="0070C0"/>
              </a:solidFill>
            </a:endParaRPr>
          </a:p>
          <a:p>
            <a:pPr algn="just"/>
            <a:r>
              <a:rPr lang="hr-HR" sz="2400" dirty="0" smtClean="0">
                <a:solidFill>
                  <a:srgbClr val="0070C0"/>
                </a:solidFill>
              </a:rPr>
              <a:t>frakcije </a:t>
            </a:r>
            <a:r>
              <a:rPr lang="en-GB" sz="2400" dirty="0" smtClean="0">
                <a:solidFill>
                  <a:srgbClr val="0070C0"/>
                </a:solidFill>
              </a:rPr>
              <a:t>(</a:t>
            </a:r>
            <a:r>
              <a:rPr lang="hr-HR" sz="2400" dirty="0" smtClean="0">
                <a:solidFill>
                  <a:srgbClr val="0070C0"/>
                </a:solidFill>
              </a:rPr>
              <a:t>s obzirom na postojanje velikih razlika između pojedinaca </a:t>
            </a:r>
          </a:p>
          <a:p>
            <a:pPr algn="just"/>
            <a:r>
              <a:rPr lang="hr-HR" sz="2400" dirty="0" smtClean="0">
                <a:solidFill>
                  <a:srgbClr val="0070C0"/>
                </a:solidFill>
              </a:rPr>
              <a:t>ova konvencija predstavlja prosječnu vrijednost</a:t>
            </a:r>
            <a:r>
              <a:rPr lang="en-GB" sz="2400" dirty="0" smtClean="0">
                <a:solidFill>
                  <a:srgbClr val="0070C0"/>
                </a:solidFill>
              </a:rPr>
              <a:t>)</a:t>
            </a:r>
            <a:r>
              <a:rPr lang="hr-HR" sz="2400" dirty="0" smtClean="0">
                <a:solidFill>
                  <a:srgbClr val="0070C0"/>
                </a:solidFill>
              </a:rPr>
              <a:t>. Opisana je </a:t>
            </a:r>
          </a:p>
          <a:p>
            <a:pPr algn="just"/>
            <a:r>
              <a:rPr lang="hr-HR" sz="2400" dirty="0" smtClean="0">
                <a:solidFill>
                  <a:srgbClr val="0070C0"/>
                </a:solidFill>
              </a:rPr>
              <a:t>kumulativnom </a:t>
            </a:r>
            <a:r>
              <a:rPr lang="hr-HR" sz="2400" dirty="0" err="1" smtClean="0">
                <a:solidFill>
                  <a:srgbClr val="0070C0"/>
                </a:solidFill>
              </a:rPr>
              <a:t>lognormalnom</a:t>
            </a:r>
            <a:r>
              <a:rPr lang="hr-HR" sz="2400" dirty="0" smtClean="0">
                <a:solidFill>
                  <a:srgbClr val="0070C0"/>
                </a:solidFill>
              </a:rPr>
              <a:t> razdiobom s medijanom od 2,5</a:t>
            </a:r>
            <a:r>
              <a:rPr lang="en-GB" sz="2400" dirty="0" smtClean="0">
                <a:solidFill>
                  <a:srgbClr val="0070C0"/>
                </a:solidFill>
              </a:rPr>
              <a:t>µm</a:t>
            </a:r>
            <a:endParaRPr lang="hr-HR" sz="2400" dirty="0" smtClean="0">
              <a:solidFill>
                <a:srgbClr val="0070C0"/>
              </a:solidFill>
            </a:endParaRPr>
          </a:p>
          <a:p>
            <a:pPr algn="just"/>
            <a:r>
              <a:rPr lang="hr-HR" sz="2400" dirty="0" smtClean="0">
                <a:solidFill>
                  <a:srgbClr val="0070C0"/>
                </a:solidFill>
              </a:rPr>
              <a:t>i geometrijskom standardnom devijacijom od </a:t>
            </a:r>
            <a:r>
              <a:rPr lang="en-GB" sz="2400" dirty="0" smtClean="0">
                <a:solidFill>
                  <a:srgbClr val="0070C0"/>
                </a:solidFill>
              </a:rPr>
              <a:t>1</a:t>
            </a:r>
            <a:r>
              <a:rPr lang="hr-HR" sz="2400" dirty="0" smtClean="0">
                <a:solidFill>
                  <a:srgbClr val="0070C0"/>
                </a:solidFill>
              </a:rPr>
              <a:t>,</a:t>
            </a:r>
            <a:r>
              <a:rPr lang="en-GB" sz="2400" dirty="0" smtClean="0">
                <a:solidFill>
                  <a:srgbClr val="0070C0"/>
                </a:solidFill>
              </a:rPr>
              <a:t>5.</a:t>
            </a:r>
            <a:endParaRPr lang="hr-HR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DEFINICIJE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614994" y="2137273"/>
            <a:ext cx="78897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dirty="0" smtClean="0">
                <a:solidFill>
                  <a:srgbClr val="0070C0"/>
                </a:solidFill>
              </a:rPr>
              <a:t>Svaka od navedenih konvencija aproksimira frakciju lebdećih čestica koje </a:t>
            </a:r>
            <a:r>
              <a:rPr lang="hr-HR" sz="2400" b="1" i="1" dirty="0" smtClean="0">
                <a:solidFill>
                  <a:srgbClr val="0070C0"/>
                </a:solidFill>
              </a:rPr>
              <a:t>prodiru</a:t>
            </a:r>
            <a:r>
              <a:rPr lang="hr-HR" sz="2400" dirty="0" smtClean="0">
                <a:solidFill>
                  <a:srgbClr val="0070C0"/>
                </a:solidFill>
              </a:rPr>
              <a:t> u pojedinu regiju dišnog sustava, a </a:t>
            </a:r>
            <a:r>
              <a:rPr lang="hr-HR" sz="2400" b="1" dirty="0" smtClean="0">
                <a:solidFill>
                  <a:srgbClr val="0070C0"/>
                </a:solidFill>
              </a:rPr>
              <a:t>ne </a:t>
            </a:r>
            <a:r>
              <a:rPr lang="hr-HR" sz="2400" dirty="0" smtClean="0">
                <a:solidFill>
                  <a:srgbClr val="0070C0"/>
                </a:solidFill>
              </a:rPr>
              <a:t>frakciju koja se </a:t>
            </a:r>
            <a:r>
              <a:rPr lang="hr-HR" sz="2400" b="1" i="1" dirty="0" smtClean="0">
                <a:solidFill>
                  <a:srgbClr val="0070C0"/>
                </a:solidFill>
              </a:rPr>
              <a:t>deponira </a:t>
            </a:r>
            <a:r>
              <a:rPr lang="hr-HR" sz="2400" dirty="0" smtClean="0">
                <a:solidFill>
                  <a:srgbClr val="0070C0"/>
                </a:solidFill>
              </a:rPr>
              <a:t>u toj regiji.</a:t>
            </a:r>
          </a:p>
          <a:p>
            <a:endParaRPr lang="hr-HR" sz="2400" dirty="0" smtClean="0">
              <a:solidFill>
                <a:srgbClr val="0070C0"/>
              </a:solidFill>
            </a:endParaRPr>
          </a:p>
          <a:p>
            <a:r>
              <a:rPr lang="hr-HR" sz="2400" dirty="0" smtClean="0">
                <a:solidFill>
                  <a:srgbClr val="0070C0"/>
                </a:solidFill>
              </a:rPr>
              <a:t>U tom smislu, navedene konvencije </a:t>
            </a:r>
            <a:r>
              <a:rPr lang="hr-HR" sz="2400" b="1" i="1" dirty="0" smtClean="0">
                <a:solidFill>
                  <a:srgbClr val="0070C0"/>
                </a:solidFill>
              </a:rPr>
              <a:t>precjenjuju zdravstvene učinke</a:t>
            </a:r>
            <a:r>
              <a:rPr lang="hr-HR" sz="2400" dirty="0" smtClean="0">
                <a:solidFill>
                  <a:srgbClr val="0070C0"/>
                </a:solidFill>
              </a:rPr>
              <a:t>, jer pretpostavljamo da ih mogu izazvati samo deponirane čestice.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GRAFIČKI PRIKAZI KONVENCIJA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425" y="1476375"/>
            <a:ext cx="84375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GRAFIČKI PRIKAZI KONVENCIJA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8" y="1443038"/>
            <a:ext cx="846613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GRAFIČKI PRIKAZI KONVENCIJA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8" y="1443038"/>
            <a:ext cx="846613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GRAFIČKI PRIKAZI KONVENCIJA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8" y="1443038"/>
            <a:ext cx="846613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KONVENCIJE – ANATOMSKI PRIKAZ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Slika 8" descr="Disni_sustav_hrv_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264" y="1323680"/>
            <a:ext cx="7385539" cy="46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TIPIČNI SASTAV PM</a:t>
            </a:r>
            <a:r>
              <a:rPr lang="hr-HR" sz="1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, PM</a:t>
            </a:r>
            <a:r>
              <a:rPr lang="hr-HR" sz="1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2.5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i PM</a:t>
            </a:r>
            <a:r>
              <a:rPr lang="hr-HR" sz="1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10-2.5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FRAKCIJA LČ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468" y="1431286"/>
            <a:ext cx="7315200" cy="453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TIPIČNI SASTAV PM</a:t>
            </a:r>
            <a:r>
              <a:rPr lang="hr-HR" sz="20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FRAKCIJE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879" y="1547446"/>
            <a:ext cx="7201056" cy="44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7561385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MONITORINGA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44062" y="1501014"/>
            <a:ext cx="7427741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Mjerenja automatskim analizatorima (</a:t>
            </a:r>
            <a:r>
              <a:rPr lang="hr-HR" sz="2000" b="1" dirty="0" err="1" smtClean="0">
                <a:solidFill>
                  <a:srgbClr val="0070C0"/>
                </a:solidFill>
              </a:rPr>
              <a:t>in</a:t>
            </a:r>
            <a:r>
              <a:rPr lang="hr-HR" sz="2000" b="1" dirty="0" smtClean="0">
                <a:solidFill>
                  <a:srgbClr val="0070C0"/>
                </a:solidFill>
              </a:rPr>
              <a:t> situ </a:t>
            </a:r>
            <a:r>
              <a:rPr lang="hr-HR" sz="2000" b="1" dirty="0" err="1" smtClean="0">
                <a:solidFill>
                  <a:srgbClr val="0070C0"/>
                </a:solidFill>
              </a:rPr>
              <a:t>analysis</a:t>
            </a:r>
            <a:r>
              <a:rPr lang="hr-HR" sz="2000" b="1" dirty="0" smtClean="0">
                <a:solidFill>
                  <a:srgbClr val="0070C0"/>
                </a:solidFill>
              </a:rPr>
              <a:t>)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Prednosti:</a:t>
            </a:r>
            <a:endParaRPr lang="hr-HR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Dobivanje rezultata u realnom vremenu (potrebna validacija)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Obilje podataka omogućava dobru statističku obradu rezultata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Omogućava praćenje kratkotrajnih varijacija </a:t>
            </a:r>
            <a:endParaRPr lang="en-US" sz="2000" dirty="0">
              <a:solidFill>
                <a:srgbClr val="0070C0"/>
              </a:solidFill>
            </a:endParaRPr>
          </a:p>
          <a:p>
            <a:endParaRPr lang="hr-HR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Mane:</a:t>
            </a:r>
            <a:endParaRPr lang="hr-HR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Složeno i skupo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Nužne česte kalibracije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Vrlo ograničena ili nemoguća</a:t>
            </a:r>
            <a:r>
              <a:rPr lang="en-GB" sz="2000" dirty="0" smtClean="0">
                <a:solidFill>
                  <a:srgbClr val="0070C0"/>
                </a:solidFill>
              </a:rPr>
              <a:t> </a:t>
            </a:r>
            <a:r>
              <a:rPr lang="hr-HR" sz="2000" dirty="0" smtClean="0">
                <a:solidFill>
                  <a:srgbClr val="0070C0"/>
                </a:solidFill>
              </a:rPr>
              <a:t>kemijska analiza uzoraka</a:t>
            </a:r>
            <a:endParaRPr lang="en-US" sz="2000" dirty="0">
              <a:solidFill>
                <a:srgbClr val="0070C0"/>
              </a:solidFill>
            </a:endParaRPr>
          </a:p>
          <a:p>
            <a:pPr eaLnBrk="0" hangingPunc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VRSTE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36834" y="1515827"/>
            <a:ext cx="72723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Pojedinačne čestice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male količine tvari, pravilnog oblika s gustoćom bliskom </a:t>
            </a:r>
            <a:r>
              <a:rPr lang="hr-HR" dirty="0" err="1" smtClean="0">
                <a:solidFill>
                  <a:srgbClr val="0070C0"/>
                </a:solidFill>
              </a:rPr>
              <a:t>intrinsičnoj</a:t>
            </a:r>
            <a:r>
              <a:rPr lang="hr-HR" dirty="0" smtClean="0">
                <a:solidFill>
                  <a:srgbClr val="0070C0"/>
                </a:solidFill>
              </a:rPr>
              <a:t> gustoći tvari od koje su sačinjene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11188" y="2202547"/>
            <a:ext cx="81359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Agregati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grupe čestica koje se drže zajedno snažnim atomskim i/ili molekularnim silama</a:t>
            </a:r>
            <a:r>
              <a:rPr lang="en-GB" dirty="0" smtClean="0">
                <a:solidFill>
                  <a:srgbClr val="0070C0"/>
                </a:solidFill>
              </a:rPr>
              <a:t>. </a:t>
            </a:r>
            <a:r>
              <a:rPr lang="hr-HR" dirty="0" smtClean="0">
                <a:solidFill>
                  <a:srgbClr val="0070C0"/>
                </a:solidFill>
              </a:rPr>
              <a:t>U zraku se ponašaju poput pojedinačnih čestica</a:t>
            </a:r>
            <a:r>
              <a:rPr lang="en-GB" dirty="0" smtClean="0">
                <a:solidFill>
                  <a:srgbClr val="0070C0"/>
                </a:solidFill>
              </a:rPr>
              <a:t>. 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35464" y="2913334"/>
            <a:ext cx="7863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Aglomerati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grupe čestica koje se drže zajedno slabijim silama </a:t>
            </a:r>
            <a:r>
              <a:rPr lang="hr-HR" dirty="0" err="1" smtClean="0">
                <a:solidFill>
                  <a:srgbClr val="0070C0"/>
                </a:solidFill>
              </a:rPr>
              <a:t>adhehije</a:t>
            </a:r>
            <a:r>
              <a:rPr lang="hr-HR" dirty="0" smtClean="0">
                <a:solidFill>
                  <a:srgbClr val="0070C0"/>
                </a:solidFill>
              </a:rPr>
              <a:t> ili kohezije.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35661" y="3372802"/>
            <a:ext cx="808471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Flo</a:t>
            </a:r>
            <a:r>
              <a:rPr lang="hr-HR" b="1" dirty="0" err="1" smtClean="0">
                <a:solidFill>
                  <a:srgbClr val="0070C0"/>
                </a:solidFill>
              </a:rPr>
              <a:t>kulati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grupe čestica vezanih međusobno još slabijim silama, koje se lako razbijaju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 vibracijama, strujanjem zraka </a:t>
            </a:r>
            <a:r>
              <a:rPr lang="hr-HR" dirty="0" err="1" smtClean="0">
                <a:solidFill>
                  <a:srgbClr val="0070C0"/>
                </a:solidFill>
              </a:rPr>
              <a:t>itd</a:t>
            </a:r>
            <a:r>
              <a:rPr lang="hr-HR" dirty="0" smtClean="0">
                <a:solidFill>
                  <a:srgbClr val="0070C0"/>
                </a:solidFill>
              </a:rPr>
              <a:t>.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U zraku se ponašaju potpuno različito od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pojedinačnih čestica.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5" name="Pravokutnik 14"/>
          <p:cNvSpPr/>
          <p:nvPr/>
        </p:nvSpPr>
        <p:spPr>
          <a:xfrm>
            <a:off x="635226" y="4408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Vlakna</a:t>
            </a:r>
            <a:r>
              <a:rPr lang="en-GB" b="1" dirty="0" smtClean="0">
                <a:solidFill>
                  <a:srgbClr val="0070C0"/>
                </a:solidFill>
              </a:rPr>
              <a:t>: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r>
              <a:rPr lang="hr-HR" dirty="0" smtClean="0">
                <a:solidFill>
                  <a:srgbClr val="0070C0"/>
                </a:solidFill>
              </a:rPr>
              <a:t>prirodna </a:t>
            </a:r>
            <a:r>
              <a:rPr lang="en-GB" dirty="0" smtClean="0">
                <a:solidFill>
                  <a:srgbClr val="0070C0"/>
                </a:solidFill>
              </a:rPr>
              <a:t>(</a:t>
            </a:r>
            <a:r>
              <a:rPr lang="hr-HR" dirty="0" smtClean="0">
                <a:solidFill>
                  <a:srgbClr val="0070C0"/>
                </a:solidFill>
              </a:rPr>
              <a:t>biološkog ili mineralnog porijekla</a:t>
            </a:r>
            <a:r>
              <a:rPr lang="en-GB" dirty="0" smtClean="0">
                <a:solidFill>
                  <a:srgbClr val="0070C0"/>
                </a:solidFill>
              </a:rPr>
              <a:t>)</a:t>
            </a:r>
            <a:r>
              <a:rPr lang="hr-HR" dirty="0" smtClean="0">
                <a:solidFill>
                  <a:srgbClr val="0070C0"/>
                </a:solidFill>
              </a:rPr>
              <a:t> ili umjetno proizvedena vlakna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Uvjet:  L &gt; 5 µm ; L / D &gt; 3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MONITORINGA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4213" y="1384439"/>
            <a:ext cx="7815537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UZORKOVANJE I NAKNADNA ANALIZA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Prednosti: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Vremenski integriran uzorak koji daje prosječnu vrijednost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Mnogo materijala za analizu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Jednostavnija aparatura</a:t>
            </a:r>
            <a:r>
              <a:rPr lang="en-GB" sz="2000" b="1" dirty="0" smtClean="0">
                <a:solidFill>
                  <a:srgbClr val="0070C0"/>
                </a:solidFill>
              </a:rPr>
              <a:t>, </a:t>
            </a:r>
            <a:r>
              <a:rPr lang="hr-HR" sz="2000" b="1" dirty="0" smtClean="0">
                <a:solidFill>
                  <a:srgbClr val="0070C0"/>
                </a:solidFill>
              </a:rPr>
              <a:t>lako prilagodljiva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Podobno za širok spektar kemijskih analiza</a:t>
            </a:r>
            <a:endParaRPr lang="en-US" sz="2000" b="1" dirty="0">
              <a:solidFill>
                <a:srgbClr val="0070C0"/>
              </a:solidFill>
            </a:endParaRPr>
          </a:p>
          <a:p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Nedostaci: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Čestice mogu aglomerirati 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Mogućnost kemijskih reakcija između čestica ili između čestica i podloge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Moguće greške pri uzorkovanju i transportu uzoraka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0" hangingPunct="0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797422" y="3582325"/>
          <a:ext cx="2477029" cy="206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Bitmap Image" r:id="rId5" imgW="3055885" imgH="2545301" progId="PBrush">
                  <p:embed/>
                </p:oleObj>
              </mc:Choice>
              <mc:Fallback>
                <p:oleObj name="Bitmap Image" r:id="rId5" imgW="3055885" imgH="2545301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422" y="3582325"/>
                        <a:ext cx="2477029" cy="2063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357272" y="1472100"/>
          <a:ext cx="1355210" cy="132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Bitmap Image" r:id="rId7" imgW="1980952" imgH="1935238" progId="PBrush">
                  <p:embed/>
                </p:oleObj>
              </mc:Choice>
              <mc:Fallback>
                <p:oleObj name="Bitmap Image" r:id="rId7" imgW="1980952" imgH="1935238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272" y="1472100"/>
                        <a:ext cx="1355210" cy="1322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3362040" y="2875731"/>
          <a:ext cx="1375841" cy="128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Bitmap Image" r:id="rId9" imgW="2026667" imgH="1889524" progId="PBrush">
                  <p:embed/>
                </p:oleObj>
              </mc:Choice>
              <mc:Fallback>
                <p:oleObj name="Bitmap Image" r:id="rId9" imgW="2026667" imgH="1889524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040" y="2875731"/>
                        <a:ext cx="1375841" cy="128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801858" y="1469253"/>
          <a:ext cx="2430610" cy="1945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Bitmap Image" r:id="rId11" imgW="2644369" imgH="2118095" progId="PBrush">
                  <p:embed/>
                </p:oleObj>
              </mc:Choice>
              <mc:Fallback>
                <p:oleObj name="Bitmap Image" r:id="rId11" imgW="2644369" imgH="2118095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58" y="1469253"/>
                        <a:ext cx="2430610" cy="1945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3359035" y="4236696"/>
          <a:ext cx="1419682" cy="146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Bitmap Image" r:id="rId13" imgW="1980952" imgH="2042337" progId="PBrush">
                  <p:embed/>
                </p:oleObj>
              </mc:Choice>
              <mc:Fallback>
                <p:oleObj name="Bitmap Image" r:id="rId13" imgW="1980952" imgH="2042337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035" y="4236696"/>
                        <a:ext cx="1419682" cy="14622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825219" y="1415842"/>
            <a:ext cx="364353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“Domaća izrada” </a:t>
            </a:r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>
                <a:solidFill>
                  <a:srgbClr val="0070C0"/>
                </a:solidFill>
              </a:rPr>
              <a:t>PM10 </a:t>
            </a:r>
            <a:r>
              <a:rPr lang="hr-HR" sz="2000" b="1" dirty="0" smtClean="0">
                <a:solidFill>
                  <a:srgbClr val="0070C0"/>
                </a:solidFill>
              </a:rPr>
              <a:t>i </a:t>
            </a:r>
            <a:r>
              <a:rPr lang="hr-HR" sz="2000" b="1" dirty="0">
                <a:solidFill>
                  <a:srgbClr val="0070C0"/>
                </a:solidFill>
              </a:rPr>
              <a:t>PM2.5</a:t>
            </a:r>
          </a:p>
          <a:p>
            <a:r>
              <a:rPr lang="hr-HR" sz="2000" b="1" dirty="0" smtClean="0">
                <a:solidFill>
                  <a:srgbClr val="0070C0"/>
                </a:solidFill>
              </a:rPr>
              <a:t>Ulazni separatori (1998.)</a:t>
            </a:r>
            <a:endParaRPr lang="en-GB" sz="2000" b="1" dirty="0">
              <a:solidFill>
                <a:srgbClr val="0070C0"/>
              </a:solidFill>
            </a:endParaRPr>
          </a:p>
          <a:p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Volumen uzorka: </a:t>
            </a:r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>
                <a:solidFill>
                  <a:srgbClr val="0070C0"/>
                </a:solidFill>
              </a:rPr>
              <a:t>~ 100 m</a:t>
            </a:r>
            <a:r>
              <a:rPr lang="hr-HR" sz="2000" b="1" baseline="30000" dirty="0">
                <a:solidFill>
                  <a:srgbClr val="0070C0"/>
                </a:solidFill>
              </a:rPr>
              <a:t>3</a:t>
            </a:r>
            <a:r>
              <a:rPr lang="hr-HR" sz="2000" b="1" dirty="0">
                <a:solidFill>
                  <a:srgbClr val="0070C0"/>
                </a:solidFill>
              </a:rPr>
              <a:t> </a:t>
            </a:r>
            <a:r>
              <a:rPr lang="hr-HR" sz="2000" b="1" dirty="0" smtClean="0">
                <a:solidFill>
                  <a:srgbClr val="0070C0"/>
                </a:solidFill>
              </a:rPr>
              <a:t>/dan</a:t>
            </a:r>
            <a:endParaRPr lang="hr-HR" sz="2000" b="1" dirty="0">
              <a:solidFill>
                <a:srgbClr val="0070C0"/>
              </a:solidFill>
            </a:endParaRPr>
          </a:p>
          <a:p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Promjeri </a:t>
            </a:r>
            <a:r>
              <a:rPr lang="hr-HR" sz="2000" b="1" dirty="0" err="1" smtClean="0">
                <a:solidFill>
                  <a:srgbClr val="0070C0"/>
                </a:solidFill>
              </a:rPr>
              <a:t>mlaznicaeter</a:t>
            </a:r>
            <a:r>
              <a:rPr lang="hr-HR" sz="2000" b="1" dirty="0">
                <a:solidFill>
                  <a:srgbClr val="0070C0"/>
                </a:solidFill>
              </a:rPr>
              <a:t>:</a:t>
            </a:r>
          </a:p>
          <a:p>
            <a:r>
              <a:rPr lang="hr-HR" sz="2000" b="1" dirty="0">
                <a:solidFill>
                  <a:srgbClr val="0070C0"/>
                </a:solidFill>
              </a:rPr>
              <a:t>11 mm </a:t>
            </a:r>
            <a:r>
              <a:rPr lang="hr-HR" sz="2000" b="1" dirty="0" smtClean="0">
                <a:solidFill>
                  <a:srgbClr val="0070C0"/>
                </a:solidFill>
              </a:rPr>
              <a:t>i </a:t>
            </a:r>
            <a:r>
              <a:rPr lang="hr-HR" sz="2000" b="1" dirty="0">
                <a:solidFill>
                  <a:srgbClr val="0070C0"/>
                </a:solidFill>
              </a:rPr>
              <a:t>2.5 mm</a:t>
            </a:r>
          </a:p>
          <a:p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Broj mlaznica:</a:t>
            </a:r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>
                <a:solidFill>
                  <a:srgbClr val="0070C0"/>
                </a:solidFill>
              </a:rPr>
              <a:t>   3      </a:t>
            </a:r>
            <a:r>
              <a:rPr lang="hr-HR" sz="2000" b="1" dirty="0" smtClean="0">
                <a:solidFill>
                  <a:srgbClr val="0070C0"/>
                </a:solidFill>
              </a:rPr>
              <a:t>i    </a:t>
            </a:r>
            <a:r>
              <a:rPr lang="hr-HR" sz="2000" b="1" dirty="0">
                <a:solidFill>
                  <a:srgbClr val="0070C0"/>
                </a:solidFill>
              </a:rPr>
              <a:t>12 </a:t>
            </a:r>
          </a:p>
          <a:p>
            <a:endParaRPr lang="hr-HR" sz="2000" b="1" dirty="0">
              <a:solidFill>
                <a:srgbClr val="0070C0"/>
              </a:solidFill>
            </a:endParaRPr>
          </a:p>
          <a:p>
            <a:r>
              <a:rPr lang="hr-HR" sz="2000" b="1" dirty="0" err="1" smtClean="0">
                <a:solidFill>
                  <a:srgbClr val="0070C0"/>
                </a:solidFill>
              </a:rPr>
              <a:t>Reynoldsov</a:t>
            </a:r>
            <a:r>
              <a:rPr lang="hr-HR" sz="2000" b="1" dirty="0" smtClean="0">
                <a:solidFill>
                  <a:srgbClr val="0070C0"/>
                </a:solidFill>
              </a:rPr>
              <a:t> broj:   </a:t>
            </a:r>
            <a:r>
              <a:rPr lang="hr-HR" sz="2000" b="1" dirty="0">
                <a:solidFill>
                  <a:srgbClr val="0070C0"/>
                </a:solidFill>
              </a:rPr>
              <a:t>~ 3 000</a:t>
            </a:r>
            <a:endParaRPr lang="en-GB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355" y="1374971"/>
            <a:ext cx="406800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8316" y="1308931"/>
            <a:ext cx="2381290" cy="222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01858" y="3251518"/>
            <a:ext cx="776536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000" b="1" i="1" dirty="0" err="1">
                <a:solidFill>
                  <a:srgbClr val="0070C0"/>
                </a:solidFill>
              </a:rPr>
              <a:t>AirMetrics</a:t>
            </a:r>
            <a:r>
              <a:rPr lang="hr-HR" sz="2000" b="1" i="1" dirty="0">
                <a:solidFill>
                  <a:srgbClr val="0070C0"/>
                </a:solidFill>
              </a:rPr>
              <a:t> </a:t>
            </a:r>
            <a:r>
              <a:rPr lang="hr-HR" sz="2000" b="1" i="1" dirty="0" err="1" smtClean="0">
                <a:solidFill>
                  <a:srgbClr val="0070C0"/>
                </a:solidFill>
              </a:rPr>
              <a:t>uzorkivači</a:t>
            </a:r>
            <a:endParaRPr lang="hr-HR" sz="2000" b="1" i="1" dirty="0" smtClean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Pogodni za ad </a:t>
            </a:r>
            <a:r>
              <a:rPr lang="hr-HR" sz="2000" dirty="0" err="1" smtClean="0">
                <a:solidFill>
                  <a:srgbClr val="0070C0"/>
                </a:solidFill>
              </a:rPr>
              <a:t>hoc</a:t>
            </a:r>
            <a:r>
              <a:rPr lang="hr-HR" sz="2000" dirty="0" smtClean="0">
                <a:solidFill>
                  <a:srgbClr val="0070C0"/>
                </a:solidFill>
              </a:rPr>
              <a:t> i privremena istraživanja u blizini industrije i prometnica.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hr-HR" sz="2000" b="1" i="1" dirty="0" smtClean="0">
                <a:solidFill>
                  <a:srgbClr val="0070C0"/>
                </a:solidFill>
              </a:rPr>
              <a:t>Napajanje: </a:t>
            </a:r>
            <a:r>
              <a:rPr lang="hr-HR" sz="2000" dirty="0" smtClean="0">
                <a:solidFill>
                  <a:srgbClr val="0070C0"/>
                </a:solidFill>
              </a:rPr>
              <a:t>220 V AC </a:t>
            </a:r>
            <a:r>
              <a:rPr lang="hr-HR" sz="2000" dirty="0">
                <a:solidFill>
                  <a:srgbClr val="0070C0"/>
                </a:solidFill>
              </a:rPr>
              <a:t>; 12 V DC</a:t>
            </a:r>
          </a:p>
          <a:p>
            <a:r>
              <a:rPr lang="hr-HR" sz="2000" b="1" i="1" dirty="0" smtClean="0">
                <a:solidFill>
                  <a:srgbClr val="0070C0"/>
                </a:solidFill>
              </a:rPr>
              <a:t>Frakcije čestica: </a:t>
            </a:r>
            <a:r>
              <a:rPr lang="hr-HR" sz="2000" dirty="0" smtClean="0">
                <a:solidFill>
                  <a:srgbClr val="0070C0"/>
                </a:solidFill>
              </a:rPr>
              <a:t>PM10 i PM2.5</a:t>
            </a:r>
            <a:endParaRPr lang="hr-HR" sz="2000" dirty="0">
              <a:solidFill>
                <a:srgbClr val="0070C0"/>
              </a:solidFill>
            </a:endParaRPr>
          </a:p>
          <a:p>
            <a:r>
              <a:rPr lang="hr-HR" sz="2000" b="1" i="1" dirty="0" err="1" smtClean="0">
                <a:solidFill>
                  <a:srgbClr val="0070C0"/>
                </a:solidFill>
              </a:rPr>
              <a:t>Programabilni</a:t>
            </a:r>
            <a:r>
              <a:rPr lang="hr-HR" sz="2000" b="1" i="1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vrijeme, dan </a:t>
            </a:r>
            <a:r>
              <a:rPr lang="hr-HR" sz="2000" dirty="0" err="1" smtClean="0">
                <a:solidFill>
                  <a:srgbClr val="0070C0"/>
                </a:solidFill>
              </a:rPr>
              <a:t>dan</a:t>
            </a:r>
            <a:r>
              <a:rPr lang="hr-HR" sz="2000" dirty="0" smtClean="0">
                <a:solidFill>
                  <a:srgbClr val="0070C0"/>
                </a:solidFill>
              </a:rPr>
              <a:t> u tjednu </a:t>
            </a:r>
            <a:r>
              <a:rPr lang="hr-HR" sz="2000" dirty="0" err="1" smtClean="0">
                <a:solidFill>
                  <a:srgbClr val="0070C0"/>
                </a:solidFill>
              </a:rPr>
              <a:t>itd</a:t>
            </a:r>
            <a:r>
              <a:rPr lang="hr-HR" sz="2000" dirty="0" smtClean="0">
                <a:solidFill>
                  <a:srgbClr val="0070C0"/>
                </a:solidFill>
              </a:rPr>
              <a:t>.</a:t>
            </a:r>
            <a:endParaRPr lang="hr-HR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Lako se montiraju na stupove, drveće, zidove, ograde </a:t>
            </a:r>
            <a:r>
              <a:rPr lang="hr-HR" sz="2000" dirty="0" err="1" smtClean="0">
                <a:solidFill>
                  <a:srgbClr val="0070C0"/>
                </a:solidFill>
              </a:rPr>
              <a:t>itd</a:t>
            </a:r>
            <a:r>
              <a:rPr lang="hr-HR" sz="20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hr-HR" sz="2000" dirty="0" err="1" smtClean="0">
                <a:solidFill>
                  <a:srgbClr val="0070C0"/>
                </a:solidFill>
              </a:rPr>
              <a:t>Snazna</a:t>
            </a:r>
            <a:r>
              <a:rPr lang="hr-HR" sz="2000" dirty="0" smtClean="0">
                <a:solidFill>
                  <a:srgbClr val="0070C0"/>
                </a:solidFill>
              </a:rPr>
              <a:t> pumpa, protok zraka 0d 5 L/min </a:t>
            </a:r>
            <a:endParaRPr lang="hr-HR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Mogućnost sakupljanja plinova u vreće od </a:t>
            </a:r>
            <a:r>
              <a:rPr lang="hr-HR" sz="2000" dirty="0" err="1" smtClean="0">
                <a:solidFill>
                  <a:srgbClr val="0070C0"/>
                </a:solidFill>
              </a:rPr>
              <a:t>Tedlara</a:t>
            </a:r>
            <a:r>
              <a:rPr lang="hr-HR" sz="2000" dirty="0" smtClean="0">
                <a:solidFill>
                  <a:srgbClr val="0070C0"/>
                </a:solidFill>
              </a:rPr>
              <a:t> u trajanju do 8 h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2" descr="lvs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1916113"/>
            <a:ext cx="19716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se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950" y="1052513"/>
            <a:ext cx="1422400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658794" y="1906172"/>
            <a:ext cx="420624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rgbClr val="0070C0"/>
                </a:solidFill>
              </a:rPr>
              <a:t>Referentni </a:t>
            </a:r>
            <a:r>
              <a:rPr lang="hr-HR" sz="2400" b="1" dirty="0" err="1" smtClean="0">
                <a:solidFill>
                  <a:srgbClr val="0070C0"/>
                </a:solidFill>
              </a:rPr>
              <a:t>uzorkivači</a:t>
            </a:r>
            <a:endParaRPr lang="hr-HR" sz="2400" b="1" dirty="0">
              <a:solidFill>
                <a:srgbClr val="0070C0"/>
              </a:solidFill>
            </a:endParaRPr>
          </a:p>
          <a:p>
            <a:endParaRPr lang="hr-HR" sz="2400" b="1" dirty="0" smtClean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Frakcije: PM</a:t>
            </a:r>
            <a:r>
              <a:rPr lang="hr-HR" sz="1600" b="1" dirty="0" smtClean="0">
                <a:solidFill>
                  <a:srgbClr val="0070C0"/>
                </a:solidFill>
              </a:rPr>
              <a:t>10</a:t>
            </a:r>
            <a:r>
              <a:rPr lang="hr-HR" sz="2400" b="1" dirty="0" smtClean="0">
                <a:solidFill>
                  <a:srgbClr val="0070C0"/>
                </a:solidFill>
              </a:rPr>
              <a:t>,PM</a:t>
            </a:r>
            <a:r>
              <a:rPr lang="hr-HR" sz="1600" b="1" dirty="0" smtClean="0">
                <a:solidFill>
                  <a:srgbClr val="0070C0"/>
                </a:solidFill>
              </a:rPr>
              <a:t>2.5</a:t>
            </a:r>
            <a:r>
              <a:rPr lang="hr-HR" sz="2400" b="1" dirty="0" smtClean="0">
                <a:solidFill>
                  <a:srgbClr val="0070C0"/>
                </a:solidFill>
              </a:rPr>
              <a:t>, PM</a:t>
            </a:r>
            <a:r>
              <a:rPr lang="hr-HR" sz="1600" b="1" dirty="0" smtClean="0">
                <a:solidFill>
                  <a:srgbClr val="0070C0"/>
                </a:solidFill>
              </a:rPr>
              <a:t>1</a:t>
            </a:r>
            <a:endParaRPr lang="hr-HR" sz="2400" b="1" dirty="0">
              <a:solidFill>
                <a:srgbClr val="0070C0"/>
              </a:solidFill>
            </a:endParaRPr>
          </a:p>
          <a:p>
            <a:endParaRPr lang="hr-HR" sz="2400" b="1" dirty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Broj mlaznica:  </a:t>
            </a:r>
            <a:r>
              <a:rPr lang="hr-HR" sz="2400" b="1" dirty="0">
                <a:solidFill>
                  <a:srgbClr val="0070C0"/>
                </a:solidFill>
              </a:rPr>
              <a:t>8</a:t>
            </a:r>
          </a:p>
          <a:p>
            <a:r>
              <a:rPr lang="hr-HR" sz="2400" b="1" dirty="0" smtClean="0">
                <a:solidFill>
                  <a:srgbClr val="0070C0"/>
                </a:solidFill>
              </a:rPr>
              <a:t>Protok zraka:  </a:t>
            </a:r>
            <a:r>
              <a:rPr lang="hr-HR" sz="2400" b="1" dirty="0">
                <a:solidFill>
                  <a:srgbClr val="0070C0"/>
                </a:solidFill>
              </a:rPr>
              <a:t>2.3 m</a:t>
            </a:r>
            <a:r>
              <a:rPr lang="hr-HR" sz="2400" b="1" baseline="30000" dirty="0">
                <a:solidFill>
                  <a:srgbClr val="0070C0"/>
                </a:solidFill>
              </a:rPr>
              <a:t>3</a:t>
            </a:r>
            <a:r>
              <a:rPr lang="hr-HR" sz="2400" b="1" dirty="0">
                <a:solidFill>
                  <a:srgbClr val="0070C0"/>
                </a:solidFill>
              </a:rPr>
              <a:t>h</a:t>
            </a:r>
            <a:r>
              <a:rPr lang="hr-HR" sz="2400" b="1" baseline="30000" dirty="0">
                <a:solidFill>
                  <a:srgbClr val="0070C0"/>
                </a:solidFill>
              </a:rPr>
              <a:t>-1</a:t>
            </a:r>
            <a:endParaRPr lang="hr-HR" sz="2400" b="1" dirty="0">
              <a:solidFill>
                <a:srgbClr val="0070C0"/>
              </a:solidFill>
            </a:endParaRPr>
          </a:p>
          <a:p>
            <a:endParaRPr lang="hr-HR" sz="2400" b="1" dirty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Vrste filtara: </a:t>
            </a:r>
            <a:endParaRPr lang="hr-HR" sz="2400" b="1" dirty="0">
              <a:solidFill>
                <a:srgbClr val="0070C0"/>
              </a:solidFill>
            </a:endParaRPr>
          </a:p>
          <a:p>
            <a:r>
              <a:rPr lang="hr-HR" sz="2400" b="1" dirty="0" smtClean="0">
                <a:solidFill>
                  <a:srgbClr val="0070C0"/>
                </a:solidFill>
              </a:rPr>
              <a:t>kvarc, teflon, staklena vlakna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09296" y="4876435"/>
            <a:ext cx="7721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r-HR" sz="2400" b="1" dirty="0">
                <a:solidFill>
                  <a:srgbClr val="0070C0"/>
                </a:solidFill>
              </a:rPr>
              <a:t>LVS3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088065" y="4887815"/>
            <a:ext cx="14425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r-HR" sz="2400" b="1" dirty="0">
                <a:solidFill>
                  <a:srgbClr val="0070C0"/>
                </a:solidFill>
              </a:rPr>
              <a:t>SEQ47/50</a:t>
            </a:r>
            <a:endParaRPr lang="en-GB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4732" y="1370035"/>
            <a:ext cx="5925210" cy="34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disk_slike 037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9242" y="4904179"/>
            <a:ext cx="5939599" cy="71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276082" y="5768534"/>
            <a:ext cx="52219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400" b="1" dirty="0">
                <a:solidFill>
                  <a:srgbClr val="0070C0"/>
                </a:solidFill>
              </a:rPr>
              <a:t> </a:t>
            </a:r>
            <a:r>
              <a:rPr lang="hr-HR" sz="2400" b="1" dirty="0" smtClean="0">
                <a:solidFill>
                  <a:srgbClr val="0070C0"/>
                </a:solidFill>
              </a:rPr>
              <a:t>Mlaznice i </a:t>
            </a:r>
            <a:r>
              <a:rPr lang="hr-HR" sz="2400" b="1" dirty="0" err="1" smtClean="0">
                <a:solidFill>
                  <a:srgbClr val="0070C0"/>
                </a:solidFill>
              </a:rPr>
              <a:t>impakcijske</a:t>
            </a:r>
            <a:r>
              <a:rPr lang="hr-HR" sz="2400" b="1" dirty="0" smtClean="0">
                <a:solidFill>
                  <a:srgbClr val="0070C0"/>
                </a:solidFill>
              </a:rPr>
              <a:t> podloge(PM</a:t>
            </a:r>
            <a:r>
              <a:rPr lang="hr-HR" sz="1600" b="1" dirty="0" smtClean="0">
                <a:solidFill>
                  <a:srgbClr val="0070C0"/>
                </a:solidFill>
              </a:rPr>
              <a:t>2.5</a:t>
            </a:r>
            <a:r>
              <a:rPr lang="hr-HR" sz="2400" b="1" dirty="0" smtClean="0">
                <a:solidFill>
                  <a:srgbClr val="0070C0"/>
                </a:solidFill>
              </a:rPr>
              <a:t>)</a:t>
            </a:r>
            <a:endParaRPr lang="en-GB" sz="2400" b="1" dirty="0">
              <a:solidFill>
                <a:srgbClr val="0070C0"/>
              </a:solidFill>
            </a:endParaRP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6228" y="1375484"/>
            <a:ext cx="1917725" cy="183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1" descr="disk_slike 039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6259" y="1342731"/>
            <a:ext cx="2951042" cy="221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disk_slike 04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28934" y="3559127"/>
            <a:ext cx="2913404" cy="21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disk_slike 038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4342" y="1336580"/>
            <a:ext cx="2960347" cy="222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disk_slike 040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2115" y="3565943"/>
            <a:ext cx="2964439" cy="214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2" descr="DSCF33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1513" y="1340424"/>
            <a:ext cx="1786598" cy="238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DSCF3329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6296" y="1340422"/>
            <a:ext cx="1787859" cy="238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Sisak_SEQ_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85810" y="1340422"/>
            <a:ext cx="1758860" cy="238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DSCF0621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8338" y="3700422"/>
            <a:ext cx="1830727" cy="234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DSCF3336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8578" y="3721914"/>
            <a:ext cx="1700862" cy="232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DSCF3337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66452" y="3728559"/>
            <a:ext cx="1784845" cy="230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SAKUPLJAČA FRAKCIJA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987749" y="4126343"/>
            <a:ext cx="531218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sz="2000" b="1" dirty="0" err="1">
                <a:solidFill>
                  <a:srgbClr val="0070C0"/>
                </a:solidFill>
              </a:rPr>
              <a:t>Digitel</a:t>
            </a:r>
            <a:r>
              <a:rPr lang="en-US" sz="2000" b="1" dirty="0">
                <a:solidFill>
                  <a:srgbClr val="0070C0"/>
                </a:solidFill>
              </a:rPr>
              <a:t> HVS Automat DHA-80</a:t>
            </a:r>
            <a:endParaRPr lang="hr-HR" sz="2000" b="1" dirty="0">
              <a:solidFill>
                <a:srgbClr val="0070C0"/>
              </a:solidFill>
            </a:endParaRPr>
          </a:p>
          <a:p>
            <a:pPr eaLnBrk="0" hangingPunct="0"/>
            <a:r>
              <a:rPr lang="hr-HR" sz="2000" b="1" dirty="0" smtClean="0">
                <a:solidFill>
                  <a:srgbClr val="0070C0"/>
                </a:solidFill>
              </a:rPr>
              <a:t>15 </a:t>
            </a:r>
            <a:r>
              <a:rPr lang="hr-HR" sz="2000" b="1" dirty="0" err="1" smtClean="0">
                <a:solidFill>
                  <a:srgbClr val="0070C0"/>
                </a:solidFill>
              </a:rPr>
              <a:t>filtera</a:t>
            </a:r>
            <a:r>
              <a:rPr lang="hr-HR" sz="2000" b="1" dirty="0" smtClean="0">
                <a:solidFill>
                  <a:srgbClr val="0070C0"/>
                </a:solidFill>
              </a:rPr>
              <a:t> promjera </a:t>
            </a:r>
            <a:r>
              <a:rPr lang="hr-HR" sz="2000" b="1" dirty="0">
                <a:solidFill>
                  <a:srgbClr val="0070C0"/>
                </a:solidFill>
              </a:rPr>
              <a:t>150 </a:t>
            </a:r>
            <a:r>
              <a:rPr lang="hr-HR" sz="2000" b="1" dirty="0" smtClean="0">
                <a:solidFill>
                  <a:srgbClr val="0070C0"/>
                </a:solidFill>
              </a:rPr>
              <a:t>mm</a:t>
            </a:r>
            <a:endParaRPr lang="hr-HR" sz="2000" b="1" dirty="0">
              <a:solidFill>
                <a:srgbClr val="0070C0"/>
              </a:solidFill>
            </a:endParaRPr>
          </a:p>
          <a:p>
            <a:pPr eaLnBrk="0" hangingPunct="0"/>
            <a:r>
              <a:rPr lang="hr-HR" sz="2000" b="1" dirty="0" smtClean="0">
                <a:solidFill>
                  <a:srgbClr val="0070C0"/>
                </a:solidFill>
              </a:rPr>
              <a:t>Frakcije: PM</a:t>
            </a:r>
            <a:r>
              <a:rPr lang="hr-HR" sz="1400" b="1" dirty="0" smtClean="0">
                <a:solidFill>
                  <a:srgbClr val="0070C0"/>
                </a:solidFill>
              </a:rPr>
              <a:t>10</a:t>
            </a:r>
            <a:r>
              <a:rPr lang="hr-HR" sz="2000" b="1" dirty="0" smtClean="0">
                <a:solidFill>
                  <a:srgbClr val="0070C0"/>
                </a:solidFill>
              </a:rPr>
              <a:t> ili </a:t>
            </a:r>
            <a:r>
              <a:rPr lang="hr-HR" sz="2000" b="1" dirty="0">
                <a:solidFill>
                  <a:srgbClr val="0070C0"/>
                </a:solidFill>
              </a:rPr>
              <a:t>PM</a:t>
            </a:r>
            <a:r>
              <a:rPr lang="hr-HR" sz="1400" b="1" dirty="0">
                <a:solidFill>
                  <a:srgbClr val="0070C0"/>
                </a:solidFill>
              </a:rPr>
              <a:t>2.5</a:t>
            </a:r>
            <a:r>
              <a:rPr lang="hr-HR" sz="2000" b="1" dirty="0">
                <a:solidFill>
                  <a:srgbClr val="0070C0"/>
                </a:solidFill>
              </a:rPr>
              <a:t> </a:t>
            </a:r>
            <a:endParaRPr lang="hr-HR" sz="2000" b="1" dirty="0" smtClean="0">
              <a:solidFill>
                <a:srgbClr val="0070C0"/>
              </a:solidFill>
            </a:endParaRPr>
          </a:p>
          <a:p>
            <a:pPr eaLnBrk="0" hangingPunct="0"/>
            <a:r>
              <a:rPr lang="hr-HR" sz="2000" b="1" dirty="0" smtClean="0">
                <a:solidFill>
                  <a:srgbClr val="0070C0"/>
                </a:solidFill>
              </a:rPr>
              <a:t>Protok zraka:</a:t>
            </a:r>
            <a:endParaRPr lang="hr-HR" sz="2000" b="1" dirty="0">
              <a:solidFill>
                <a:srgbClr val="0070C0"/>
              </a:solidFill>
            </a:endParaRPr>
          </a:p>
          <a:p>
            <a:pPr eaLnBrk="0" hangingPunct="0"/>
            <a:r>
              <a:rPr lang="hr-HR" sz="2000" b="1" dirty="0" smtClean="0">
                <a:solidFill>
                  <a:srgbClr val="0070C0"/>
                </a:solidFill>
              </a:rPr>
              <a:t>Ukupne LČ :          700 L/min </a:t>
            </a:r>
            <a:r>
              <a:rPr lang="hr-HR" sz="2000" b="1" dirty="0">
                <a:solidFill>
                  <a:srgbClr val="0070C0"/>
                </a:solidFill>
              </a:rPr>
              <a:t>(1008 m</a:t>
            </a:r>
            <a:r>
              <a:rPr lang="hr-HR" sz="2000" b="1" baseline="30000" dirty="0">
                <a:solidFill>
                  <a:srgbClr val="0070C0"/>
                </a:solidFill>
              </a:rPr>
              <a:t>3</a:t>
            </a:r>
            <a:r>
              <a:rPr lang="hr-HR" sz="2000" b="1" dirty="0">
                <a:solidFill>
                  <a:srgbClr val="0070C0"/>
                </a:solidFill>
              </a:rPr>
              <a:t> </a:t>
            </a:r>
            <a:r>
              <a:rPr lang="hr-HR" sz="2000" b="1" dirty="0" smtClean="0">
                <a:solidFill>
                  <a:srgbClr val="0070C0"/>
                </a:solidFill>
              </a:rPr>
              <a:t>dan</a:t>
            </a:r>
            <a:r>
              <a:rPr lang="hr-HR" sz="2000" b="1" baseline="30000" dirty="0" smtClean="0">
                <a:solidFill>
                  <a:srgbClr val="0070C0"/>
                </a:solidFill>
              </a:rPr>
              <a:t>-1</a:t>
            </a:r>
            <a:r>
              <a:rPr lang="hr-HR" sz="2000" b="1" dirty="0">
                <a:solidFill>
                  <a:srgbClr val="0070C0"/>
                </a:solidFill>
              </a:rPr>
              <a:t>)</a:t>
            </a:r>
          </a:p>
          <a:p>
            <a:pPr eaLnBrk="0" hangingPunct="0"/>
            <a:r>
              <a:rPr lang="hr-HR" sz="2000" b="1" dirty="0">
                <a:solidFill>
                  <a:srgbClr val="0070C0"/>
                </a:solidFill>
              </a:rPr>
              <a:t>PM10, </a:t>
            </a:r>
            <a:r>
              <a:rPr lang="hr-HR" sz="2000" b="1" dirty="0" smtClean="0">
                <a:solidFill>
                  <a:srgbClr val="0070C0"/>
                </a:solidFill>
              </a:rPr>
              <a:t>PM2.5:      500 L/min </a:t>
            </a:r>
            <a:r>
              <a:rPr lang="hr-HR" sz="2000" b="1" dirty="0">
                <a:solidFill>
                  <a:srgbClr val="0070C0"/>
                </a:solidFill>
              </a:rPr>
              <a:t>(  720 m</a:t>
            </a:r>
            <a:r>
              <a:rPr lang="hr-HR" sz="2000" b="1" baseline="30000" dirty="0">
                <a:solidFill>
                  <a:srgbClr val="0070C0"/>
                </a:solidFill>
              </a:rPr>
              <a:t>3</a:t>
            </a:r>
            <a:r>
              <a:rPr lang="hr-HR" sz="2000" b="1" dirty="0">
                <a:solidFill>
                  <a:srgbClr val="0070C0"/>
                </a:solidFill>
              </a:rPr>
              <a:t> </a:t>
            </a:r>
            <a:r>
              <a:rPr lang="hr-HR" sz="2000" b="1" dirty="0" smtClean="0">
                <a:solidFill>
                  <a:srgbClr val="0070C0"/>
                </a:solidFill>
              </a:rPr>
              <a:t>dan</a:t>
            </a:r>
            <a:r>
              <a:rPr lang="hr-HR" sz="2000" b="1" baseline="30000" dirty="0" smtClean="0">
                <a:solidFill>
                  <a:srgbClr val="0070C0"/>
                </a:solidFill>
              </a:rPr>
              <a:t>-1</a:t>
            </a:r>
            <a:r>
              <a:rPr lang="hr-HR" sz="2000" b="1" dirty="0">
                <a:solidFill>
                  <a:srgbClr val="0070C0"/>
                </a:solidFill>
              </a:rPr>
              <a:t>)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10" name="Picture 2" descr="Bozic ROD 04 05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699" y="1370031"/>
            <a:ext cx="1984375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Bozic ROD 04 05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0511" y="1370031"/>
            <a:ext cx="1984375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Bozic ROD 04 052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09324" y="1370031"/>
            <a:ext cx="1984375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Bozic ROD 04 028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5041" y="5228242"/>
            <a:ext cx="14287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Bozic ROD 04 029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98886" y="4046555"/>
            <a:ext cx="14287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Bozic ROD 04 042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38136" y="1370031"/>
            <a:ext cx="2000250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4903" y="4075212"/>
            <a:ext cx="773357" cy="230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AUTOMATSKIH ANALIZATORA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2" descr="ESM_Andersen_FH_62_IR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5345" y="1660427"/>
            <a:ext cx="2334598" cy="315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 descr="Slikovni rezultat za TE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2178" y="1798906"/>
            <a:ext cx="1884240" cy="2826360"/>
          </a:xfrm>
          <a:prstGeom prst="rect">
            <a:avLst/>
          </a:prstGeom>
          <a:noFill/>
        </p:spPr>
      </p:pic>
      <p:sp>
        <p:nvSpPr>
          <p:cNvPr id="12" name="TekstniOkvir 11"/>
          <p:cNvSpPr txBox="1"/>
          <p:nvPr/>
        </p:nvSpPr>
        <p:spPr>
          <a:xfrm>
            <a:off x="1758462" y="4740812"/>
            <a:ext cx="820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TEOM</a:t>
            </a:r>
            <a:endParaRPr lang="hr-HR" sz="2000" dirty="0">
              <a:solidFill>
                <a:srgbClr val="0070C0"/>
              </a:solidFill>
            </a:endParaRPr>
          </a:p>
        </p:txBody>
      </p:sp>
      <p:sp>
        <p:nvSpPr>
          <p:cNvPr id="13" name="TekstniOkvir 12"/>
          <p:cNvSpPr txBox="1"/>
          <p:nvPr/>
        </p:nvSpPr>
        <p:spPr>
          <a:xfrm>
            <a:off x="3742006" y="4726745"/>
            <a:ext cx="1134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0070C0"/>
                </a:solidFill>
              </a:rPr>
              <a:t>β</a:t>
            </a:r>
            <a:r>
              <a:rPr lang="hr-HR" sz="2000" dirty="0" smtClean="0">
                <a:solidFill>
                  <a:srgbClr val="0070C0"/>
                </a:solidFill>
              </a:rPr>
              <a:t> - </a:t>
            </a:r>
            <a:r>
              <a:rPr lang="hr-HR" sz="2000" dirty="0" err="1" smtClean="0">
                <a:solidFill>
                  <a:srgbClr val="0070C0"/>
                </a:solidFill>
              </a:rPr>
              <a:t>gauge</a:t>
            </a:r>
            <a:endParaRPr lang="hr-HR" sz="2000" dirty="0">
              <a:solidFill>
                <a:srgbClr val="0070C0"/>
              </a:solidFill>
            </a:endParaRPr>
          </a:p>
        </p:txBody>
      </p:sp>
      <p:sp>
        <p:nvSpPr>
          <p:cNvPr id="14" name="TekstniOkvir 13"/>
          <p:cNvSpPr txBox="1"/>
          <p:nvPr/>
        </p:nvSpPr>
        <p:spPr>
          <a:xfrm>
            <a:off x="5317588" y="1533465"/>
            <a:ext cx="35328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TEOM - </a:t>
            </a:r>
            <a:r>
              <a:rPr lang="hr-HR" sz="2000" b="1" dirty="0" err="1" smtClean="0">
                <a:solidFill>
                  <a:srgbClr val="0070C0"/>
                </a:solidFill>
              </a:rPr>
              <a:t>Tapered</a:t>
            </a:r>
            <a:r>
              <a:rPr lang="hr-HR" sz="2000" b="1" dirty="0" smtClean="0">
                <a:solidFill>
                  <a:srgbClr val="0070C0"/>
                </a:solidFill>
              </a:rPr>
              <a:t> element</a:t>
            </a:r>
          </a:p>
          <a:p>
            <a:r>
              <a:rPr lang="hr-HR" sz="2000" b="1" dirty="0" smtClean="0">
                <a:solidFill>
                  <a:srgbClr val="0070C0"/>
                </a:solidFill>
              </a:rPr>
              <a:t> </a:t>
            </a:r>
            <a:r>
              <a:rPr lang="hr-HR" sz="2000" b="1" dirty="0" err="1" smtClean="0">
                <a:solidFill>
                  <a:srgbClr val="0070C0"/>
                </a:solidFill>
              </a:rPr>
              <a:t>oscillating</a:t>
            </a:r>
            <a:r>
              <a:rPr lang="hr-HR" sz="2000" b="1" dirty="0" smtClean="0">
                <a:solidFill>
                  <a:srgbClr val="0070C0"/>
                </a:solidFill>
              </a:rPr>
              <a:t> </a:t>
            </a:r>
            <a:r>
              <a:rPr lang="hr-HR" sz="2000" b="1" dirty="0" err="1" smtClean="0">
                <a:solidFill>
                  <a:srgbClr val="0070C0"/>
                </a:solidFill>
              </a:rPr>
              <a:t>microbalance</a:t>
            </a:r>
            <a:endParaRPr lang="hr-HR" sz="2000" b="1" dirty="0" smtClean="0">
              <a:solidFill>
                <a:srgbClr val="0070C0"/>
              </a:solidFill>
            </a:endParaRPr>
          </a:p>
          <a:p>
            <a:endParaRPr lang="hr-HR" sz="2000" b="1" dirty="0" smtClean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Mjeri promjenu frekvencije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titranja  uzrokovanu povećanjem mase sakupljenih čestica.</a:t>
            </a:r>
          </a:p>
          <a:p>
            <a:endParaRPr lang="hr-HR" sz="2000" dirty="0" smtClean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Beta </a:t>
            </a:r>
            <a:r>
              <a:rPr lang="hr-HR" sz="2000" b="1" dirty="0" err="1" smtClean="0">
                <a:solidFill>
                  <a:srgbClr val="0070C0"/>
                </a:solidFill>
              </a:rPr>
              <a:t>Gauge</a:t>
            </a:r>
            <a:r>
              <a:rPr lang="hr-HR" sz="2000" b="1" dirty="0" smtClean="0">
                <a:solidFill>
                  <a:srgbClr val="0070C0"/>
                </a:solidFill>
              </a:rPr>
              <a:t> </a:t>
            </a:r>
            <a:r>
              <a:rPr lang="hr-HR" sz="2000" b="1" dirty="0" err="1" smtClean="0">
                <a:solidFill>
                  <a:srgbClr val="0070C0"/>
                </a:solidFill>
              </a:rPr>
              <a:t>Particulate</a:t>
            </a:r>
            <a:r>
              <a:rPr lang="hr-HR" sz="2000" b="1" dirty="0" smtClean="0">
                <a:solidFill>
                  <a:srgbClr val="0070C0"/>
                </a:solidFill>
              </a:rPr>
              <a:t> Monitor</a:t>
            </a:r>
          </a:p>
          <a:p>
            <a:endParaRPr lang="hr-HR" sz="2000" dirty="0" smtClean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Mjeri </a:t>
            </a:r>
            <a:r>
              <a:rPr lang="hr-HR" sz="2000" dirty="0" err="1" smtClean="0">
                <a:solidFill>
                  <a:srgbClr val="0070C0"/>
                </a:solidFill>
              </a:rPr>
              <a:t>atenuaciju</a:t>
            </a:r>
            <a:r>
              <a:rPr lang="hr-HR" sz="2000" dirty="0" smtClean="0">
                <a:solidFill>
                  <a:srgbClr val="0070C0"/>
                </a:solidFill>
              </a:rPr>
              <a:t> </a:t>
            </a:r>
            <a:r>
              <a:rPr lang="el-GR" sz="2000" dirty="0" smtClean="0">
                <a:solidFill>
                  <a:srgbClr val="0070C0"/>
                </a:solidFill>
              </a:rPr>
              <a:t>β</a:t>
            </a:r>
            <a:r>
              <a:rPr lang="hr-HR" sz="2000" dirty="0" smtClean="0">
                <a:solidFill>
                  <a:srgbClr val="0070C0"/>
                </a:solidFill>
              </a:rPr>
              <a:t>-zraka pri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Prolasku kroz uzorak sakupljenih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čestica.</a:t>
            </a:r>
            <a:endParaRPr lang="hr-H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FILTARSKE PODLOGE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963637" y="209849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Teflonski filtri PTFE </a:t>
            </a:r>
            <a:r>
              <a:rPr lang="hr-HR" sz="2000" dirty="0" smtClean="0">
                <a:solidFill>
                  <a:srgbClr val="0070C0"/>
                </a:solidFill>
              </a:rPr>
              <a:t>su:</a:t>
            </a:r>
          </a:p>
          <a:p>
            <a:endParaRPr lang="hr-HR" sz="20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Jaki i otporni na kiseline, lužine i otapala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err="1" smtClean="0">
                <a:solidFill>
                  <a:srgbClr val="0070C0"/>
                </a:solidFill>
              </a:rPr>
              <a:t>Hidrofobni</a:t>
            </a:r>
            <a:endParaRPr lang="hr-HR" sz="20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Vrlo čisti, podobni za kemijske analize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Pogodni za gravimetrijske analize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Otporni do 260°C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Idealni za sakupljanje lebdećih čestica, naročito u vlažnoj okolini.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Prilikom vaganja potrebno ih je elektrostatski izbijati</a:t>
            </a:r>
          </a:p>
          <a:p>
            <a:pPr>
              <a:buFont typeface="Arial" pitchFamily="34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Visoka cijena</a:t>
            </a:r>
            <a:endParaRPr lang="hr-HR" sz="2000" dirty="0">
              <a:solidFill>
                <a:srgbClr val="0070C0"/>
              </a:solidFill>
            </a:endParaRPr>
          </a:p>
        </p:txBody>
      </p:sp>
      <p:pic>
        <p:nvPicPr>
          <p:cNvPr id="12290" name="Picture 2" descr="PTFE filter Large Pore 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3156" y="1555115"/>
            <a:ext cx="1714500" cy="1714500"/>
          </a:xfrm>
          <a:prstGeom prst="rect">
            <a:avLst/>
          </a:prstGeom>
          <a:noFill/>
        </p:spPr>
      </p:pic>
      <p:pic>
        <p:nvPicPr>
          <p:cNvPr id="12292" name="Picture 4" descr="PTFE filter Small Pore Siz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9089" y="3201036"/>
            <a:ext cx="17145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5" descr="aerposter copy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7352" y="1561764"/>
            <a:ext cx="5530948" cy="454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FILTARSKE PODLOGE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0836" y="1400395"/>
            <a:ext cx="30001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r-HR" sz="2000" b="1" dirty="0" smtClean="0">
                <a:solidFill>
                  <a:srgbClr val="0070C0"/>
                </a:solidFill>
              </a:rPr>
              <a:t>Filtri od kvarcnih vlakana</a:t>
            </a:r>
            <a:endParaRPr lang="hr-HR" sz="2000" b="1" dirty="0">
              <a:solidFill>
                <a:srgbClr val="0070C0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5126" y="1969697"/>
            <a:ext cx="7429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Pogodni za istraživanje onečišćenja zraka.</a:t>
            </a:r>
            <a:endParaRPr lang="hr-HR" sz="2000" dirty="0">
              <a:solidFill>
                <a:srgbClr val="0070C0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01162" y="2557463"/>
            <a:ext cx="821531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Sačinjeni od čistih kvarcnih </a:t>
            </a:r>
            <a:r>
              <a:rPr lang="en-US" sz="2000" dirty="0" smtClean="0">
                <a:solidFill>
                  <a:srgbClr val="0070C0"/>
                </a:solidFill>
              </a:rPr>
              <a:t>(SiO</a:t>
            </a:r>
            <a:r>
              <a:rPr lang="en-US" sz="1400" dirty="0" smtClean="0">
                <a:solidFill>
                  <a:srgbClr val="0070C0"/>
                </a:solidFill>
              </a:rPr>
              <a:t>2</a:t>
            </a:r>
            <a:r>
              <a:rPr lang="hr-HR" sz="2000" dirty="0" smtClean="0">
                <a:solidFill>
                  <a:srgbClr val="0070C0"/>
                </a:solidFill>
              </a:rPr>
              <a:t>) </a:t>
            </a:r>
            <a:r>
              <a:rPr lang="hr-HR" sz="2000" dirty="0" err="1" smtClean="0">
                <a:solidFill>
                  <a:srgbClr val="0070C0"/>
                </a:solidFill>
              </a:rPr>
              <a:t>mikrovlakana</a:t>
            </a:r>
            <a:r>
              <a:rPr lang="hr-HR" sz="2000" dirty="0" smtClean="0">
                <a:solidFill>
                  <a:srgbClr val="0070C0"/>
                </a:solidFill>
              </a:rPr>
              <a:t>(QMA</a:t>
            </a:r>
            <a:r>
              <a:rPr lang="en-US" sz="2000" dirty="0" smtClean="0">
                <a:solidFill>
                  <a:srgbClr val="0070C0"/>
                </a:solidFill>
              </a:rPr>
              <a:t>), </a:t>
            </a:r>
            <a:r>
              <a:rPr lang="hr-HR" sz="2000" dirty="0" smtClean="0">
                <a:solidFill>
                  <a:srgbClr val="0070C0"/>
                </a:solidFill>
              </a:rPr>
              <a:t>bez veziva i aditiva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Vrlo nizak sadržaj alkalnih metala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Odvajanje čestica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efikasno odvajanje sitnih čestica.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Propusnost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vrlo visoka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r>
              <a:rPr lang="hr-HR" sz="2000" dirty="0" smtClean="0">
                <a:solidFill>
                  <a:srgbClr val="0070C0"/>
                </a:solidFill>
              </a:rPr>
              <a:t> Omogućava velike protoke zraka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Kemijska stabilnost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vrlo stabilni u </a:t>
            </a:r>
            <a:r>
              <a:rPr lang="hr-HR" sz="2000" dirty="0" err="1" smtClean="0">
                <a:solidFill>
                  <a:srgbClr val="0070C0"/>
                </a:solidFill>
              </a:rPr>
              <a:t>prisustvu</a:t>
            </a:r>
            <a:r>
              <a:rPr lang="hr-HR" sz="2000" dirty="0" smtClean="0">
                <a:solidFill>
                  <a:srgbClr val="0070C0"/>
                </a:solidFill>
              </a:rPr>
              <a:t> kiselih plinova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HCl</a:t>
            </a:r>
            <a:r>
              <a:rPr lang="en-US" sz="2000" dirty="0">
                <a:solidFill>
                  <a:srgbClr val="0070C0"/>
                </a:solidFill>
              </a:rPr>
              <a:t>, SO</a:t>
            </a:r>
            <a:r>
              <a:rPr lang="en-US" sz="1400" dirty="0">
                <a:solidFill>
                  <a:srgbClr val="0070C0"/>
                </a:solidFill>
              </a:rPr>
              <a:t>2</a:t>
            </a:r>
            <a:r>
              <a:rPr lang="en-US" sz="2000" dirty="0">
                <a:solidFill>
                  <a:srgbClr val="0070C0"/>
                </a:solidFill>
              </a:rPr>
              <a:t>, SO</a:t>
            </a:r>
            <a:r>
              <a:rPr lang="en-US" sz="1400" dirty="0">
                <a:solidFill>
                  <a:srgbClr val="0070C0"/>
                </a:solidFill>
              </a:rPr>
              <a:t>3</a:t>
            </a:r>
            <a:r>
              <a:rPr lang="en-US" sz="2000" dirty="0">
                <a:solidFill>
                  <a:srgbClr val="0070C0"/>
                </a:solidFill>
              </a:rPr>
              <a:t>, H</a:t>
            </a:r>
            <a:r>
              <a:rPr lang="en-US" sz="1400" dirty="0">
                <a:solidFill>
                  <a:srgbClr val="0070C0"/>
                </a:solidFill>
              </a:rPr>
              <a:t>2</a:t>
            </a:r>
            <a:r>
              <a:rPr lang="en-US" sz="2000" dirty="0">
                <a:solidFill>
                  <a:srgbClr val="0070C0"/>
                </a:solidFill>
              </a:rPr>
              <a:t>SO</a:t>
            </a:r>
            <a:r>
              <a:rPr lang="en-US" sz="1400" dirty="0">
                <a:solidFill>
                  <a:srgbClr val="0070C0"/>
                </a:solidFill>
              </a:rPr>
              <a:t>4</a:t>
            </a:r>
            <a:r>
              <a:rPr lang="en-US" sz="2000" dirty="0">
                <a:solidFill>
                  <a:srgbClr val="0070C0"/>
                </a:solidFill>
              </a:rPr>
              <a:t>, NO and NO</a:t>
            </a:r>
            <a:r>
              <a:rPr lang="en-US" sz="1400" dirty="0">
                <a:solidFill>
                  <a:srgbClr val="0070C0"/>
                </a:solidFill>
              </a:rPr>
              <a:t>3</a:t>
            </a:r>
            <a:r>
              <a:rPr lang="en-US" sz="2000" dirty="0">
                <a:solidFill>
                  <a:srgbClr val="0070C0"/>
                </a:solidFill>
              </a:rPr>
              <a:t>).</a:t>
            </a:r>
          </a:p>
          <a:p>
            <a:r>
              <a:rPr lang="hr-HR" sz="2000" b="1" dirty="0" smtClean="0">
                <a:solidFill>
                  <a:srgbClr val="0070C0"/>
                </a:solidFill>
              </a:rPr>
              <a:t>Otpornost na kemijske reagense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rezistentni na kiseline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hr-HR" sz="2000" dirty="0" smtClean="0">
                <a:solidFill>
                  <a:srgbClr val="0070C0"/>
                </a:solidFill>
              </a:rPr>
              <a:t>osim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HF) </a:t>
            </a:r>
            <a:r>
              <a:rPr lang="hr-HR" sz="2000" dirty="0" smtClean="0">
                <a:solidFill>
                  <a:srgbClr val="0070C0"/>
                </a:solidFill>
              </a:rPr>
              <a:t>i lužine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hr-HR" sz="2000" b="1" dirty="0" smtClean="0">
                <a:solidFill>
                  <a:srgbClr val="0070C0"/>
                </a:solidFill>
              </a:rPr>
              <a:t>Temperaturna stabilnost</a:t>
            </a:r>
            <a:r>
              <a:rPr lang="en-US" sz="2000" dirty="0" smtClean="0">
                <a:solidFill>
                  <a:srgbClr val="0070C0"/>
                </a:solidFill>
              </a:rPr>
              <a:t>: </a:t>
            </a:r>
            <a:r>
              <a:rPr lang="hr-HR" sz="2000" dirty="0" smtClean="0">
                <a:solidFill>
                  <a:srgbClr val="0070C0"/>
                </a:solidFill>
              </a:rPr>
              <a:t>otporniji od filtara sačinjenih od staklenih vlakana</a:t>
            </a:r>
            <a:r>
              <a:rPr lang="en-US" sz="2000" dirty="0" smtClean="0">
                <a:solidFill>
                  <a:srgbClr val="0070C0"/>
                </a:solidFill>
              </a:rPr>
              <a:t>. </a:t>
            </a:r>
            <a:r>
              <a:rPr lang="hr-HR" sz="2000" dirty="0" smtClean="0">
                <a:solidFill>
                  <a:srgbClr val="0070C0"/>
                </a:solidFill>
              </a:rPr>
              <a:t>Otporni do</a:t>
            </a:r>
            <a:r>
              <a:rPr lang="en-US" sz="2000" dirty="0" smtClean="0">
                <a:solidFill>
                  <a:srgbClr val="0070C0"/>
                </a:solidFill>
              </a:rPr>
              <a:t> 950°C</a:t>
            </a:r>
            <a:r>
              <a:rPr lang="en-US" sz="2000" dirty="0">
                <a:solidFill>
                  <a:srgbClr val="0070C0"/>
                </a:solidFill>
              </a:rPr>
              <a:t>; </a:t>
            </a:r>
            <a:r>
              <a:rPr lang="hr-HR" sz="2000" dirty="0" smtClean="0">
                <a:solidFill>
                  <a:srgbClr val="0070C0"/>
                </a:solidFill>
              </a:rPr>
              <a:t>iznad te temperature počinju gubiti svoja dobra svojstva</a:t>
            </a:r>
            <a:r>
              <a:rPr lang="en-US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FILTARSKE PODLOGE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908224"/>
            <a:ext cx="22860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67782" y="1936360"/>
            <a:ext cx="23050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5039" y="1992191"/>
            <a:ext cx="2250693" cy="13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378" y="3370385"/>
            <a:ext cx="23145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57379" y="3435962"/>
            <a:ext cx="2343217" cy="147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6110" y="3471935"/>
            <a:ext cx="2188918" cy="144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kstniOkvir 17"/>
          <p:cNvSpPr txBox="1"/>
          <p:nvPr/>
        </p:nvSpPr>
        <p:spPr>
          <a:xfrm>
            <a:off x="2672861" y="5008098"/>
            <a:ext cx="3275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smtClean="0">
                <a:solidFill>
                  <a:srgbClr val="0070C0"/>
                </a:solidFill>
              </a:rPr>
              <a:t>Filtri od kvarcnih vlakana</a:t>
            </a:r>
            <a:endParaRPr lang="hr-H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FILTARSKE PODLOGE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2" descr="G:\RER1008PRESENTATION\RER1008_filtration_eff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332" y="3799157"/>
            <a:ext cx="3187114" cy="20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G:\RER1008PRESENTATION\RER1008_filtration_ef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8129" y="1291302"/>
            <a:ext cx="3137095" cy="230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4350215" y="1403693"/>
            <a:ext cx="4000500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Tri su osnovna mehanizma odvajanja čestica iz struje zraka u vlaknastim filtrima:</a:t>
            </a:r>
            <a:endParaRPr lang="hr-HR" sz="2000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r>
              <a:rPr lang="hr-HR" sz="2000" dirty="0" smtClean="0">
                <a:solidFill>
                  <a:srgbClr val="0070C0"/>
                </a:solidFill>
              </a:rPr>
              <a:t>Difuzija</a:t>
            </a:r>
            <a:endParaRPr lang="hr-HR" sz="2000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r>
              <a:rPr lang="hr-HR" sz="2000" dirty="0" err="1" smtClean="0">
                <a:solidFill>
                  <a:srgbClr val="0070C0"/>
                </a:solidFill>
              </a:rPr>
              <a:t>Intercepcija</a:t>
            </a:r>
            <a:endParaRPr lang="hr-HR" sz="2000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r>
              <a:rPr lang="hr-HR" sz="2000" dirty="0" err="1" smtClean="0">
                <a:solidFill>
                  <a:srgbClr val="0070C0"/>
                </a:solidFill>
              </a:rPr>
              <a:t>Impakcija</a:t>
            </a:r>
            <a:endParaRPr lang="hr-HR" sz="2000" dirty="0">
              <a:solidFill>
                <a:srgbClr val="0070C0"/>
              </a:solidFill>
            </a:endParaRPr>
          </a:p>
          <a:p>
            <a:r>
              <a:rPr lang="hr-HR" sz="2000" dirty="0" smtClean="0">
                <a:solidFill>
                  <a:srgbClr val="0070C0"/>
                </a:solidFill>
              </a:rPr>
              <a:t>Ukupna efikasnost filtra je zbroj efikasnosti ovih mehanizama odvajanja čestica.</a:t>
            </a:r>
          </a:p>
          <a:p>
            <a:r>
              <a:rPr lang="hr-HR" sz="2000" dirty="0" smtClean="0">
                <a:solidFill>
                  <a:srgbClr val="0070C0"/>
                </a:solidFill>
              </a:rPr>
              <a:t>Minimalna efikasnost (najveći prolazak čestica) je za čestice promjera 0.2 </a:t>
            </a:r>
            <a:r>
              <a:rPr lang="hr-HR" sz="2000" dirty="0">
                <a:solidFill>
                  <a:srgbClr val="0070C0"/>
                </a:solidFill>
              </a:rPr>
              <a:t>– 0.3 </a:t>
            </a:r>
            <a:r>
              <a:rPr lang="hr-HR" sz="2000" dirty="0" smtClean="0">
                <a:solidFill>
                  <a:srgbClr val="0070C0"/>
                </a:solidFill>
              </a:rPr>
              <a:t>µm te se efikasnost filtara uvijek mjeri u tom području veličina.</a:t>
            </a:r>
            <a:endParaRPr lang="hr-HR" sz="2000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Pravokutnik 8"/>
          <p:cNvSpPr/>
          <p:nvPr/>
        </p:nvSpPr>
        <p:spPr>
          <a:xfrm>
            <a:off x="611945" y="14317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 smtClean="0"/>
              <a:t>Zakon o zaštiti zraka</a:t>
            </a:r>
            <a:br>
              <a:rPr lang="pl-PL" b="1" dirty="0" smtClean="0"/>
            </a:br>
            <a:r>
              <a:rPr lang="pl-PL" dirty="0" smtClean="0"/>
              <a:t>Narodne novine </a:t>
            </a:r>
            <a:r>
              <a:rPr lang="pl-PL" u="sng" dirty="0" smtClean="0">
                <a:hlinkClick r:id="rId4"/>
              </a:rPr>
              <a:t>130/11</a:t>
            </a:r>
            <a:r>
              <a:rPr lang="pl-PL" dirty="0" smtClean="0"/>
              <a:t>, </a:t>
            </a:r>
            <a:r>
              <a:rPr lang="pl-PL" u="sng" dirty="0" smtClean="0">
                <a:hlinkClick r:id="rId5"/>
              </a:rPr>
              <a:t>47/14</a:t>
            </a:r>
            <a:r>
              <a:rPr lang="pl-PL" dirty="0" smtClean="0"/>
              <a:t>, </a:t>
            </a:r>
            <a:r>
              <a:rPr lang="pl-PL" u="sng" dirty="0" smtClean="0">
                <a:hlinkClick r:id="rId6"/>
              </a:rPr>
              <a:t>61/17</a:t>
            </a:r>
            <a:endParaRPr lang="hr-HR" dirty="0"/>
          </a:p>
        </p:txBody>
      </p:sp>
      <p:sp>
        <p:nvSpPr>
          <p:cNvPr id="10" name="Pravokutnik 9"/>
          <p:cNvSpPr/>
          <p:nvPr/>
        </p:nvSpPr>
        <p:spPr>
          <a:xfrm>
            <a:off x="668215" y="21070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b="1" dirty="0" smtClean="0"/>
              <a:t>Uredba o razinama onečišćujućih tvari u zraku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smtClean="0"/>
              <a:t>Narodne novine </a:t>
            </a:r>
            <a:r>
              <a:rPr lang="hr-HR" u="sng" dirty="0" smtClean="0">
                <a:hlinkClick r:id="rId7"/>
              </a:rPr>
              <a:t>117/12</a:t>
            </a:r>
            <a:endParaRPr lang="hr-HR" dirty="0"/>
          </a:p>
        </p:txBody>
      </p:sp>
      <p:sp>
        <p:nvSpPr>
          <p:cNvPr id="13" name="Pravokutnik 12"/>
          <p:cNvSpPr/>
          <p:nvPr/>
        </p:nvSpPr>
        <p:spPr>
          <a:xfrm>
            <a:off x="654147" y="3616627"/>
            <a:ext cx="6239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 smtClean="0"/>
              <a:t>Uredba o određivanju zona i aglomeracija prema razinama onečišćenosti zraka na teritoriju Republike Hrvatske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Narodne novine </a:t>
            </a:r>
            <a:r>
              <a:rPr lang="vi-VN" u="sng" dirty="0" smtClean="0">
                <a:hlinkClick r:id="rId8"/>
              </a:rPr>
              <a:t>1/14</a:t>
            </a:r>
            <a:endParaRPr lang="hr-HR" dirty="0"/>
          </a:p>
        </p:txBody>
      </p:sp>
      <p:sp>
        <p:nvSpPr>
          <p:cNvPr id="14" name="Pravokutnik 13"/>
          <p:cNvSpPr/>
          <p:nvPr/>
        </p:nvSpPr>
        <p:spPr>
          <a:xfrm>
            <a:off x="654148" y="4699839"/>
            <a:ext cx="6013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b="1" dirty="0" smtClean="0"/>
              <a:t>Program mjerenja razine onečišćenosti zraka u državnoj mreži za trajno praćenje kvalitete  zraka</a:t>
            </a:r>
            <a:br>
              <a:rPr lang="hr-HR" b="1" dirty="0" smtClean="0"/>
            </a:br>
            <a:r>
              <a:rPr lang="hr-HR" dirty="0" smtClean="0"/>
              <a:t>Narodne novine </a:t>
            </a:r>
            <a:r>
              <a:rPr lang="hr-HR" u="sng" dirty="0" smtClean="0">
                <a:hlinkClick r:id="rId9"/>
              </a:rPr>
              <a:t>73/16</a:t>
            </a:r>
            <a:endParaRPr lang="hr-HR" dirty="0"/>
          </a:p>
        </p:txBody>
      </p:sp>
      <p:sp>
        <p:nvSpPr>
          <p:cNvPr id="15" name="Pravokutnik 14"/>
          <p:cNvSpPr/>
          <p:nvPr/>
        </p:nvSpPr>
        <p:spPr>
          <a:xfrm>
            <a:off x="654148" y="27963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b="1" dirty="0" smtClean="0"/>
              <a:t>Pravilnik o praćenju kvalitete zraka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smtClean="0"/>
              <a:t>Narodne novine </a:t>
            </a:r>
            <a:r>
              <a:rPr lang="hr-HR" u="sng" dirty="0" smtClean="0">
                <a:hlinkClick r:id="rId10"/>
              </a:rPr>
              <a:t>79/17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7" name="Pravokutnik 16"/>
          <p:cNvSpPr/>
          <p:nvPr/>
        </p:nvSpPr>
        <p:spPr>
          <a:xfrm>
            <a:off x="661182" y="4870831"/>
            <a:ext cx="7666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H</a:t>
            </a:r>
            <a:r>
              <a:rPr lang="vi-VN" b="1" dirty="0" smtClean="0">
                <a:solidFill>
                  <a:srgbClr val="0070C0"/>
                </a:solidFill>
              </a:rPr>
              <a:t>RN EN 12341:2014</a:t>
            </a:r>
          </a:p>
          <a:p>
            <a:r>
              <a:rPr lang="hr-HR" b="1" dirty="0" smtClean="0">
                <a:solidFill>
                  <a:srgbClr val="0070C0"/>
                </a:solidFill>
              </a:rPr>
              <a:t>V</a:t>
            </a:r>
            <a:r>
              <a:rPr lang="vi-VN" b="1" dirty="0" smtClean="0">
                <a:solidFill>
                  <a:srgbClr val="0070C0"/>
                </a:solidFill>
              </a:rPr>
              <a:t>anjski zrak -- Određivanje masene koncetracije suspendiranih čestica PM</a:t>
            </a:r>
            <a:r>
              <a:rPr lang="vi-VN" sz="1200" b="1" dirty="0" smtClean="0">
                <a:solidFill>
                  <a:srgbClr val="0070C0"/>
                </a:solidFill>
              </a:rPr>
              <a:t>10</a:t>
            </a:r>
            <a:r>
              <a:rPr lang="vi-VN" b="1" dirty="0" smtClean="0">
                <a:solidFill>
                  <a:srgbClr val="0070C0"/>
                </a:solidFill>
              </a:rPr>
              <a:t> ili PM</a:t>
            </a:r>
            <a:r>
              <a:rPr lang="vi-VN" sz="1200" b="1" dirty="0" smtClean="0">
                <a:solidFill>
                  <a:srgbClr val="0070C0"/>
                </a:solidFill>
              </a:rPr>
              <a:t>2,5</a:t>
            </a:r>
            <a:r>
              <a:rPr lang="vi-VN" b="1" dirty="0" smtClean="0">
                <a:solidFill>
                  <a:srgbClr val="0070C0"/>
                </a:solidFill>
              </a:rPr>
              <a:t> standardnom gravimetrijskom metodom (EN 12341:2014)</a:t>
            </a:r>
            <a:endParaRPr lang="hr-HR" b="1" dirty="0">
              <a:solidFill>
                <a:srgbClr val="0070C0"/>
              </a:solidFill>
            </a:endParaRPr>
          </a:p>
        </p:txBody>
      </p:sp>
      <p:sp>
        <p:nvSpPr>
          <p:cNvPr id="21" name="Pravokutnik 20"/>
          <p:cNvSpPr/>
          <p:nvPr/>
        </p:nvSpPr>
        <p:spPr>
          <a:xfrm>
            <a:off x="654147" y="1458912"/>
            <a:ext cx="7505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 smtClean="0">
                <a:solidFill>
                  <a:srgbClr val="0070C0"/>
                </a:solidFill>
              </a:rPr>
              <a:t>HRN EN 12341:2006</a:t>
            </a:r>
            <a:endParaRPr lang="hr-HR" dirty="0" smtClean="0">
              <a:solidFill>
                <a:srgbClr val="0070C0"/>
              </a:solidFill>
            </a:endParaRPr>
          </a:p>
          <a:p>
            <a:r>
              <a:rPr lang="vi-VN" dirty="0" smtClean="0">
                <a:solidFill>
                  <a:srgbClr val="FF0000"/>
                </a:solidFill>
              </a:rPr>
              <a:t>Povučen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Ka</a:t>
            </a:r>
            <a:r>
              <a:rPr lang="vi-VN" dirty="0" smtClean="0">
                <a:solidFill>
                  <a:srgbClr val="0070C0"/>
                </a:solidFill>
              </a:rPr>
              <a:t>kvoća zraka -- Određivanje PM</a:t>
            </a:r>
            <a:r>
              <a:rPr lang="vi-VN" sz="1200" dirty="0" smtClean="0">
                <a:solidFill>
                  <a:srgbClr val="0070C0"/>
                </a:solidFill>
              </a:rPr>
              <a:t>10</a:t>
            </a:r>
            <a:r>
              <a:rPr lang="vi-VN" dirty="0" smtClean="0">
                <a:solidFill>
                  <a:srgbClr val="0070C0"/>
                </a:solidFill>
              </a:rPr>
              <a:t> frakcije po veličini lebdećih čestica -- Referentna metoda i terensko ispitivanje u svrhu dokazivanja jednakovaljanosti mjernih metoda (EN 12341:1998)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22" name="Pravokutnik 21"/>
          <p:cNvSpPr/>
          <p:nvPr/>
        </p:nvSpPr>
        <p:spPr>
          <a:xfrm>
            <a:off x="668215" y="2999824"/>
            <a:ext cx="7547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 smtClean="0">
                <a:solidFill>
                  <a:srgbClr val="0070C0"/>
                </a:solidFill>
              </a:rPr>
              <a:t>HRN EN 14907:2006</a:t>
            </a:r>
            <a:endParaRPr lang="hr-HR" dirty="0" smtClean="0">
              <a:solidFill>
                <a:srgbClr val="0070C0"/>
              </a:solidFill>
            </a:endParaRPr>
          </a:p>
          <a:p>
            <a:r>
              <a:rPr lang="vi-VN" dirty="0" smtClean="0">
                <a:solidFill>
                  <a:srgbClr val="FF0000"/>
                </a:solidFill>
              </a:rPr>
              <a:t>Povučen</a:t>
            </a:r>
          </a:p>
          <a:p>
            <a:r>
              <a:rPr lang="vi-VN" dirty="0" smtClean="0">
                <a:solidFill>
                  <a:srgbClr val="0070C0"/>
                </a:solidFill>
              </a:rPr>
              <a:t>Kvaliteta vanjskog zraka -- Standardna gravimetrijska metoda za određivanje PM</a:t>
            </a:r>
            <a:r>
              <a:rPr lang="vi-VN" sz="1200" dirty="0" smtClean="0">
                <a:solidFill>
                  <a:srgbClr val="0070C0"/>
                </a:solidFill>
              </a:rPr>
              <a:t>2,5</a:t>
            </a:r>
            <a:r>
              <a:rPr lang="vi-VN" dirty="0" smtClean="0">
                <a:solidFill>
                  <a:srgbClr val="0070C0"/>
                </a:solidFill>
              </a:rPr>
              <a:t> masene frakcije lebdećih čestica (EN 14907:2005)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23" name="TekstniOkvir 22"/>
          <p:cNvSpPr txBox="1"/>
          <p:nvPr/>
        </p:nvSpPr>
        <p:spPr>
          <a:xfrm>
            <a:off x="661181" y="4346917"/>
            <a:ext cx="697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Ove su norme povučene 2014. godine i objedinjene u poboljšanu normu: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90269" y="1363893"/>
            <a:ext cx="4267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Konačno, kakav to uzorak na kraju imamo?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56077" y="4989541"/>
            <a:ext cx="810809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Za vrijeme </a:t>
            </a:r>
            <a:r>
              <a:rPr lang="hr-HR" dirty="0" err="1" smtClean="0">
                <a:solidFill>
                  <a:srgbClr val="0070C0"/>
                </a:solidFill>
              </a:rPr>
              <a:t>kondicioniranja</a:t>
            </a:r>
            <a:r>
              <a:rPr lang="hr-HR" dirty="0" smtClean="0">
                <a:solidFill>
                  <a:srgbClr val="0070C0"/>
                </a:solidFill>
              </a:rPr>
              <a:t> uzorci su izloženi sedimentaciji i apsorpciji tvari iz zraka komore za </a:t>
            </a:r>
            <a:r>
              <a:rPr lang="hr-HR" dirty="0" err="1" smtClean="0">
                <a:solidFill>
                  <a:srgbClr val="0070C0"/>
                </a:solidFill>
              </a:rPr>
              <a:t>kondicioniranje</a:t>
            </a:r>
            <a:r>
              <a:rPr lang="hr-HR" dirty="0" smtClean="0">
                <a:solidFill>
                  <a:srgbClr val="0070C0"/>
                </a:solidFill>
              </a:rPr>
              <a:t> i </a:t>
            </a:r>
            <a:r>
              <a:rPr lang="hr-HR" dirty="0" err="1" smtClean="0">
                <a:solidFill>
                  <a:srgbClr val="0070C0"/>
                </a:solidFill>
              </a:rPr>
              <a:t>vagaonice</a:t>
            </a:r>
            <a:r>
              <a:rPr lang="hr-HR" dirty="0" smtClean="0">
                <a:solidFill>
                  <a:srgbClr val="0070C0"/>
                </a:solidFill>
              </a:rPr>
              <a:t> (</a:t>
            </a:r>
            <a:r>
              <a:rPr lang="hr-HR" dirty="0" err="1" smtClean="0">
                <a:solidFill>
                  <a:srgbClr val="0070C0"/>
                </a:solidFill>
              </a:rPr>
              <a:t>npr</a:t>
            </a:r>
            <a:r>
              <a:rPr lang="hr-HR" dirty="0" smtClean="0">
                <a:solidFill>
                  <a:srgbClr val="0070C0"/>
                </a:solidFill>
              </a:rPr>
              <a:t>. </a:t>
            </a:r>
            <a:r>
              <a:rPr lang="hr-HR" dirty="0" err="1" smtClean="0">
                <a:solidFill>
                  <a:srgbClr val="0070C0"/>
                </a:solidFill>
              </a:rPr>
              <a:t>kondicioniranje</a:t>
            </a:r>
            <a:r>
              <a:rPr lang="hr-HR" dirty="0" smtClean="0">
                <a:solidFill>
                  <a:srgbClr val="0070C0"/>
                </a:solidFill>
              </a:rPr>
              <a:t> paljenih filtara za sakupljanje organskog i elementnog ugljika).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2" name="Pravokutnik 11"/>
          <p:cNvSpPr/>
          <p:nvPr/>
        </p:nvSpPr>
        <p:spPr>
          <a:xfrm>
            <a:off x="675249" y="1743446"/>
            <a:ext cx="8046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Uzorak je sakupljen u skladu s očekivanim zdravstvenim učincima prema odabranoj konvenciji.</a:t>
            </a:r>
            <a:r>
              <a:rPr lang="en-GB" dirty="0" smtClean="0">
                <a:solidFill>
                  <a:srgbClr val="0070C0"/>
                </a:solidFill>
              </a:rPr>
              <a:t> 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4" name="TekstniOkvir 13"/>
          <p:cNvSpPr txBox="1"/>
          <p:nvPr/>
        </p:nvSpPr>
        <p:spPr>
          <a:xfrm>
            <a:off x="647114" y="2504050"/>
            <a:ext cx="643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Sakupljamo integrirani uzorak kroz definirano razdoblje sakupljanja.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5" name="TekstniOkvir 14"/>
          <p:cNvSpPr txBox="1"/>
          <p:nvPr/>
        </p:nvSpPr>
        <p:spPr>
          <a:xfrm>
            <a:off x="604911" y="3038622"/>
            <a:ext cx="770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Čestice su nakupljene tijesno pa su moguće kemijske reakcije između čestica kao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i između čestica i podloge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16" name="TekstniOkvir 15"/>
          <p:cNvSpPr txBox="1"/>
          <p:nvPr/>
        </p:nvSpPr>
        <p:spPr>
          <a:xfrm>
            <a:off x="647113" y="3896752"/>
            <a:ext cx="7595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Zbog normom HRN EN 12341:2014 propisanog </a:t>
            </a:r>
            <a:r>
              <a:rPr lang="hr-HR" dirty="0" err="1" smtClean="0">
                <a:solidFill>
                  <a:srgbClr val="0070C0"/>
                </a:solidFill>
              </a:rPr>
              <a:t>kondicioniranja</a:t>
            </a:r>
            <a:r>
              <a:rPr lang="hr-HR" dirty="0" smtClean="0">
                <a:solidFill>
                  <a:srgbClr val="0070C0"/>
                </a:solidFill>
              </a:rPr>
              <a:t> uzoraka uvjeti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temperature zraka, tlaka zraka i relativne vlažnosti su promijenjeni u odnosu na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okolišne uvjete pa dozvoljavaju evaporaciju i kondenzaciju vode i hlapivih tvari.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56750" y="1828630"/>
            <a:ext cx="741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Sakupljeni uzorak se značajno razlikuje od “oblaka čestica” iz kojeg je uzet, pa se postavlja pitanje što smo postigli zadanim procedurama?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67286" y="3052084"/>
            <a:ext cx="892387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Uniformnost procedura što omogućava usporedbu rezultata dobivenih “širom svijeta”.</a:t>
            </a:r>
          </a:p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Dobru bazu za daljnje statističke obrade.</a:t>
            </a:r>
          </a:p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Mogućnost provođenja uniformnih epidemioloških studija i meta studija.</a:t>
            </a:r>
            <a:r>
              <a:rPr lang="en-GB" b="1" dirty="0" smtClean="0">
                <a:solidFill>
                  <a:srgbClr val="0070C0"/>
                </a:solidFill>
              </a:rPr>
              <a:t> </a:t>
            </a:r>
            <a:endParaRPr lang="en-US" b="1" dirty="0" smtClean="0">
              <a:solidFill>
                <a:srgbClr val="0070C0"/>
              </a:solidFill>
            </a:endParaRPr>
          </a:p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Planiranje i provođenje uniformnih i istovremenih mjera za smanjenje razina onečišćenja.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Jedinstvena legislativa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FontTx/>
              <a:buChar char="•"/>
              <a:tabLst>
                <a:tab pos="685800" algn="l"/>
              </a:tabLst>
            </a:pPr>
            <a:r>
              <a:rPr lang="hr-HR" b="1" dirty="0" smtClean="0">
                <a:solidFill>
                  <a:srgbClr val="0070C0"/>
                </a:solidFill>
              </a:rPr>
              <a:t>Jedinstvena kontrola razina onečišćenja zraka.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 - EKVIVALENCIJA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6" name="TekstniOkvir 15"/>
          <p:cNvSpPr txBox="1"/>
          <p:nvPr/>
        </p:nvSpPr>
        <p:spPr>
          <a:xfrm>
            <a:off x="1819275" y="1314450"/>
            <a:ext cx="526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Ispitivanje ekvivalencije rezultata (PM2.5) – Primjer 1</a:t>
            </a:r>
            <a:endParaRPr lang="hr-HR" b="1" dirty="0">
              <a:solidFill>
                <a:srgbClr val="0070C0"/>
              </a:solidFill>
            </a:endParaRPr>
          </a:p>
        </p:txBody>
      </p:sp>
      <p:sp>
        <p:nvSpPr>
          <p:cNvPr id="20" name="Pravokutnik 19"/>
          <p:cNvSpPr/>
          <p:nvPr/>
        </p:nvSpPr>
        <p:spPr>
          <a:xfrm>
            <a:off x="542925" y="1781086"/>
            <a:ext cx="832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Usporedba izvornih i sezonski korigiranih podataka određenih referentnim SEQ47/50 sakupljačem i automatskim analizatorom za PM</a:t>
            </a:r>
            <a:r>
              <a:rPr lang="hr-HR" baseline="-25000" dirty="0" smtClean="0">
                <a:solidFill>
                  <a:srgbClr val="0070C0"/>
                </a:solidFill>
              </a:rPr>
              <a:t>2.5</a:t>
            </a:r>
            <a:r>
              <a:rPr lang="hr-HR" dirty="0" smtClean="0">
                <a:solidFill>
                  <a:srgbClr val="0070C0"/>
                </a:solidFill>
              </a:rPr>
              <a:t> frakciju tijekom 2014. i 2015. godine.</a:t>
            </a:r>
            <a:endParaRPr lang="hr-HR" dirty="0">
              <a:solidFill>
                <a:srgbClr val="0070C0"/>
              </a:solidFill>
            </a:endParaRPr>
          </a:p>
        </p:txBody>
      </p:sp>
      <p:graphicFrame>
        <p:nvGraphicFramePr>
          <p:cNvPr id="21" name="Tablica 20"/>
          <p:cNvGraphicFramePr>
            <a:graphicFrameLocks noGrp="1"/>
          </p:cNvGraphicFramePr>
          <p:nvPr/>
        </p:nvGraphicFramePr>
        <p:xfrm>
          <a:off x="1470660" y="2668905"/>
          <a:ext cx="5554980" cy="3139440"/>
        </p:xfrm>
        <a:graphic>
          <a:graphicData uri="http://schemas.openxmlformats.org/drawingml/2006/table">
            <a:tbl>
              <a:tblPr/>
              <a:tblGrid>
                <a:gridCol w="1835785"/>
                <a:gridCol w="1911350"/>
                <a:gridCol w="180784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Izvorni podaci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Korigirani podaci</a:t>
                      </a:r>
                      <a:endParaRPr lang="hr-HR" sz="120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Korekcijska funkcija</a:t>
                      </a:r>
                      <a:endParaRPr lang="hr-HR" sz="120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Zima ; N = 90 ; R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0,699x + 1,880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76,2 %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1,012x – 0,705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89,2 %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1,430y – 2,688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Proljeće ; N = 91 ; R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0,804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0,591x + 0,747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77,5 %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1,058x – 0,840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30,4 %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1,692y – 1,264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Ljeto ; N = 92 ; R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0,627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0,512x + 1,826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85,7 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1,173x – 2,663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48,3 %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1,954y – 3,569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Jesen ; N = 89 ; R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0,670x + 1,173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74,5 %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1,011x – 0,596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73,5 %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1,492y – 1,750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Godišnje razdoblje ; N = 362 ; R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0,954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0,704x – 0,289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75,1 %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1,008x – 0,290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61,9 %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1,420y + 0,411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 - EKVIVALENCIJA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2024063"/>
            <a:ext cx="3757613" cy="347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338" y="1981200"/>
            <a:ext cx="3768129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Tablica 13"/>
          <p:cNvGraphicFramePr>
            <a:graphicFrameLocks noGrp="1"/>
          </p:cNvGraphicFramePr>
          <p:nvPr/>
        </p:nvGraphicFramePr>
        <p:xfrm>
          <a:off x="1218247" y="5569585"/>
          <a:ext cx="5869305" cy="576580"/>
        </p:xfrm>
        <a:graphic>
          <a:graphicData uri="http://schemas.openxmlformats.org/drawingml/2006/table">
            <a:tbl>
              <a:tblPr/>
              <a:tblGrid>
                <a:gridCol w="1466850"/>
                <a:gridCol w="1572260"/>
                <a:gridCol w="1362710"/>
                <a:gridCol w="1467485"/>
              </a:tblGrid>
              <a:tr h="288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Referentna metoda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Ne-referentna metoda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Godišnja korekcija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Sezonska korekcija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= </a:t>
                      </a: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35,6 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µg/m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= </a:t>
                      </a: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24,8 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µg/m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= </a:t>
                      </a: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35,6 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µg/m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 = </a:t>
                      </a: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35,6 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µg/m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kstniOkvir 15"/>
          <p:cNvSpPr txBox="1"/>
          <p:nvPr/>
        </p:nvSpPr>
        <p:spPr>
          <a:xfrm>
            <a:off x="1828800" y="1438275"/>
            <a:ext cx="526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Ispitivanje ekvivalencije rezultata (PM2.5) – Primjer 1</a:t>
            </a:r>
            <a:endParaRPr lang="hr-H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 - EKVIVALENCIJA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6" name="TekstniOkvir 15"/>
          <p:cNvSpPr txBox="1"/>
          <p:nvPr/>
        </p:nvSpPr>
        <p:spPr>
          <a:xfrm>
            <a:off x="1809750" y="1314450"/>
            <a:ext cx="526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Ispitivanje ekvivalencije rezultata (PM2.5) – Primjer 2</a:t>
            </a:r>
            <a:endParaRPr lang="hr-HR" b="1" dirty="0">
              <a:solidFill>
                <a:srgbClr val="0070C0"/>
              </a:solidFill>
            </a:endParaRPr>
          </a:p>
        </p:txBody>
      </p:sp>
      <p:sp>
        <p:nvSpPr>
          <p:cNvPr id="15" name="Pravokutnik 14"/>
          <p:cNvSpPr/>
          <p:nvPr/>
        </p:nvSpPr>
        <p:spPr>
          <a:xfrm>
            <a:off x="714375" y="1666786"/>
            <a:ext cx="791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Usporedba izvornih i sezonski korigiranih podataka određenih referentnim SEQ47/50 sakupljačem i automatskim analizatorom za frakciju PM</a:t>
            </a:r>
            <a:r>
              <a:rPr lang="hr-HR" baseline="-25000" dirty="0" smtClean="0">
                <a:solidFill>
                  <a:srgbClr val="0070C0"/>
                </a:solidFill>
              </a:rPr>
              <a:t>10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endParaRPr lang="hr-HR" dirty="0">
              <a:solidFill>
                <a:srgbClr val="0070C0"/>
              </a:solidFill>
            </a:endParaRPr>
          </a:p>
        </p:txBody>
      </p:sp>
      <p:graphicFrame>
        <p:nvGraphicFramePr>
          <p:cNvPr id="17" name="Tablica 16"/>
          <p:cNvGraphicFramePr>
            <a:graphicFrameLocks noGrp="1"/>
          </p:cNvGraphicFramePr>
          <p:nvPr/>
        </p:nvGraphicFramePr>
        <p:xfrm>
          <a:off x="1623060" y="2697480"/>
          <a:ext cx="5554980" cy="2377440"/>
        </p:xfrm>
        <a:graphic>
          <a:graphicData uri="http://schemas.openxmlformats.org/drawingml/2006/table">
            <a:tbl>
              <a:tblPr/>
              <a:tblGrid>
                <a:gridCol w="1835785"/>
                <a:gridCol w="1911350"/>
                <a:gridCol w="180784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Izvorni podaci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Korigirani podaci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Korekcijska funkcija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Ljeto ; N = 27 ; R</a:t>
                      </a:r>
                      <a:r>
                        <a:rPr lang="hr-HR" sz="1200" baseline="30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1,018x + 1,113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10,2 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0,999x + 0,009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12,9 %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0,983y – 1,094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Jesen ; N = 28 ; R</a:t>
                      </a:r>
                      <a:r>
                        <a:rPr lang="hr-HR" sz="1200" baseline="30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0,998x + 0,820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6,9 %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1,000 – 0,001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10,9 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1,002y – 0,821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Zima ; N = 45 ; R</a:t>
                      </a:r>
                      <a:r>
                        <a:rPr lang="hr-HR" sz="1200" baseline="30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0,843x + 2,821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22,4 %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1,007x – 0,138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13,9 %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1,187y – 3,348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Proljeće ; N = 30 ; R</a:t>
                      </a:r>
                      <a:r>
                        <a:rPr lang="hr-HR" sz="1200" baseline="30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0,947x + 0,792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11,1 %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1,001x – 0,029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12,5 %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1,055y – 0,836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1" descr="posteraer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6498" y="1529395"/>
            <a:ext cx="5899095" cy="441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MONITORING LEBDEĆIH ČESTICA - EKVIVALENCIJA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8" name="TekstniOkvir 17"/>
          <p:cNvSpPr txBox="1"/>
          <p:nvPr/>
        </p:nvSpPr>
        <p:spPr>
          <a:xfrm>
            <a:off x="1714500" y="1438275"/>
            <a:ext cx="526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Ispitivanje ekvivalencije rezultata (PM2.5) – Primjer 3</a:t>
            </a:r>
            <a:endParaRPr lang="hr-HR" b="1" dirty="0">
              <a:solidFill>
                <a:srgbClr val="0070C0"/>
              </a:solidFill>
            </a:endParaRPr>
          </a:p>
        </p:txBody>
      </p:sp>
      <p:sp>
        <p:nvSpPr>
          <p:cNvPr id="19" name="Pravokutnik 18"/>
          <p:cNvSpPr/>
          <p:nvPr/>
        </p:nvSpPr>
        <p:spPr>
          <a:xfrm>
            <a:off x="561975" y="2028736"/>
            <a:ext cx="791527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600" dirty="0" smtClean="0">
                <a:solidFill>
                  <a:srgbClr val="0070C0"/>
                </a:solidFill>
              </a:rPr>
              <a:t>Usporedba izvornih i korigiranih podataka određenih referentnim </a:t>
            </a:r>
            <a:r>
              <a:rPr lang="hr-HR" sz="1600" b="1" dirty="0" smtClean="0">
                <a:solidFill>
                  <a:srgbClr val="0070C0"/>
                </a:solidFill>
              </a:rPr>
              <a:t>SEQ47/50</a:t>
            </a:r>
            <a:r>
              <a:rPr lang="hr-HR" sz="1600" dirty="0" smtClean="0">
                <a:solidFill>
                  <a:srgbClr val="0070C0"/>
                </a:solidFill>
              </a:rPr>
              <a:t> sakupljačem i sakupljačem </a:t>
            </a:r>
            <a:r>
              <a:rPr lang="en-US" sz="1600" b="1" dirty="0" err="1" smtClean="0">
                <a:solidFill>
                  <a:srgbClr val="0070C0"/>
                </a:solidFill>
              </a:rPr>
              <a:t>Digitel</a:t>
            </a:r>
            <a:r>
              <a:rPr lang="en-US" sz="1600" b="1" dirty="0" smtClean="0">
                <a:solidFill>
                  <a:srgbClr val="0070C0"/>
                </a:solidFill>
              </a:rPr>
              <a:t> HVS Automat DHA-80</a:t>
            </a:r>
            <a:r>
              <a:rPr lang="hr-HR" sz="1600" b="1" dirty="0" smtClean="0">
                <a:solidFill>
                  <a:srgbClr val="0070C0"/>
                </a:solidFill>
              </a:rPr>
              <a:t> </a:t>
            </a:r>
            <a:r>
              <a:rPr lang="hr-HR" sz="1600" dirty="0" smtClean="0">
                <a:solidFill>
                  <a:srgbClr val="0070C0"/>
                </a:solidFill>
              </a:rPr>
              <a:t>za frakciju PM</a:t>
            </a:r>
            <a:r>
              <a:rPr lang="hr-HR" sz="1600" baseline="-25000" dirty="0" smtClean="0">
                <a:solidFill>
                  <a:srgbClr val="0070C0"/>
                </a:solidFill>
              </a:rPr>
              <a:t>10</a:t>
            </a:r>
            <a:r>
              <a:rPr lang="hr-HR" sz="1600" dirty="0" smtClean="0">
                <a:solidFill>
                  <a:srgbClr val="0070C0"/>
                </a:solidFill>
              </a:rPr>
              <a:t> </a:t>
            </a:r>
          </a:p>
          <a:p>
            <a:endParaRPr lang="hr-HR" sz="900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Nakon korekcije broj dnevnih prekoračenja porastao za ~ 50% (dozvoljeno 35)</a:t>
            </a:r>
            <a:endParaRPr lang="hr-HR" dirty="0">
              <a:solidFill>
                <a:srgbClr val="0070C0"/>
              </a:solidFill>
            </a:endParaRPr>
          </a:p>
        </p:txBody>
      </p:sp>
      <p:graphicFrame>
        <p:nvGraphicFramePr>
          <p:cNvPr id="20" name="Tablica 19"/>
          <p:cNvGraphicFramePr>
            <a:graphicFrameLocks noGrp="1"/>
          </p:cNvGraphicFramePr>
          <p:nvPr/>
        </p:nvGraphicFramePr>
        <p:xfrm>
          <a:off x="1546860" y="3352800"/>
          <a:ext cx="5554980" cy="731520"/>
        </p:xfrm>
        <a:graphic>
          <a:graphicData uri="http://schemas.openxmlformats.org/drawingml/2006/table">
            <a:tbl>
              <a:tblPr/>
              <a:tblGrid>
                <a:gridCol w="1835785"/>
                <a:gridCol w="1911350"/>
                <a:gridCol w="1807845"/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Referentni LVS vs. HVS ; N = 125 ; R</a:t>
                      </a:r>
                      <a:r>
                        <a:rPr lang="hr-HR" sz="1200" b="1" baseline="300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0,968</a:t>
                      </a:r>
                      <a:endParaRPr lang="hr-HR" sz="1200" b="1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Izvorni podaci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Korigirani podaci</a:t>
                      </a:r>
                      <a:endParaRPr lang="hr-HR" sz="120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Korekcijska funkcija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0,892x – 3,133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37,2 %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 = 1,002x + 0,357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 = 16,9 %</a:t>
                      </a:r>
                      <a:endParaRPr lang="hr-H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hr-HR" sz="1200" baseline="-25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= 1,122y + 3,514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ica 20"/>
          <p:cNvGraphicFramePr>
            <a:graphicFrameLocks noGrp="1"/>
          </p:cNvGraphicFramePr>
          <p:nvPr/>
        </p:nvGraphicFramePr>
        <p:xfrm>
          <a:off x="1284922" y="4682490"/>
          <a:ext cx="5869307" cy="731520"/>
        </p:xfrm>
        <a:graphic>
          <a:graphicData uri="http://schemas.openxmlformats.org/drawingml/2006/table">
            <a:tbl>
              <a:tblPr/>
              <a:tblGrid>
                <a:gridCol w="1173455"/>
                <a:gridCol w="1173963"/>
                <a:gridCol w="1173963"/>
                <a:gridCol w="1173963"/>
                <a:gridCol w="1173963"/>
              </a:tblGrid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Parametar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Referentni LVS</a:t>
                      </a:r>
                      <a:endParaRPr lang="hr-HR" sz="1200" b="1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HVS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Godišnje </a:t>
                      </a: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korigirani HVS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Sezonski </a:t>
                      </a: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korigirani HVS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 err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hr-HR" sz="1200" b="1" baseline="-25000" dirty="0" err="1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avg</a:t>
                      </a: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[µg m</a:t>
                      </a:r>
                      <a:r>
                        <a:rPr lang="hr-HR" sz="1200" b="1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-3</a:t>
                      </a: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]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38,3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31,1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38,3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38,3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b="1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&gt; </a:t>
                      </a: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50 [µg m</a:t>
                      </a:r>
                      <a:r>
                        <a:rPr lang="hr-HR" sz="1200" b="1" baseline="300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-3</a:t>
                      </a:r>
                      <a:r>
                        <a:rPr lang="hr-HR" sz="1200" b="1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]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83</a:t>
                      </a:r>
                      <a:endParaRPr lang="hr-HR" sz="1200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10" name="Chart 1"/>
          <p:cNvGraphicFramePr/>
          <p:nvPr/>
        </p:nvGraphicFramePr>
        <p:xfrm>
          <a:off x="390525" y="1331118"/>
          <a:ext cx="7886700" cy="2107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3"/>
          <p:cNvGraphicFramePr>
            <a:graphicFrameLocks/>
          </p:cNvGraphicFramePr>
          <p:nvPr/>
        </p:nvGraphicFramePr>
        <p:xfrm>
          <a:off x="495301" y="3486150"/>
          <a:ext cx="3486149" cy="3176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kstniOkvir 13"/>
          <p:cNvSpPr txBox="1"/>
          <p:nvPr/>
        </p:nvSpPr>
        <p:spPr>
          <a:xfrm>
            <a:off x="4010025" y="3648075"/>
            <a:ext cx="46817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b="1" dirty="0" smtClean="0">
                <a:solidFill>
                  <a:srgbClr val="0070C0"/>
                </a:solidFill>
              </a:rPr>
              <a:t>Prikaz uniformnosti oblaka PM10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Usporedba dnevnih koncentracija izmjerenih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tijekom 2016. godine istovrsnim sakupljačima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na dvije gradske mjerne postaje smještene u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različitim dijelovima grada međusobno udaljene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4,7 km zračne linije.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590843" y="2096087"/>
            <a:ext cx="79002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err="1" smtClean="0">
                <a:solidFill>
                  <a:srgbClr val="0070C0"/>
                </a:solidFill>
              </a:rPr>
              <a:t>Monitoring</a:t>
            </a:r>
            <a:r>
              <a:rPr lang="hr-HR" dirty="0" smtClean="0">
                <a:solidFill>
                  <a:srgbClr val="0070C0"/>
                </a:solidFill>
              </a:rPr>
              <a:t> PM2,5 frakcije lebdećih čestica na gradskoj pozadinskoj mjernoj postaji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Mjerno razdoblje 2000.-2015.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Mjerenja provedena sukladno propisanim normama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Obuhvat podataka &gt;98%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Dnevni uzorci (od podneva do podneva)</a:t>
            </a:r>
          </a:p>
          <a:p>
            <a:endParaRPr lang="hr-HR" dirty="0" smtClean="0">
              <a:solidFill>
                <a:srgbClr val="0070C0"/>
              </a:solidFill>
            </a:endParaRPr>
          </a:p>
          <a:p>
            <a:r>
              <a:rPr lang="hr-HR" dirty="0" smtClean="0">
                <a:solidFill>
                  <a:srgbClr val="0070C0"/>
                </a:solidFill>
              </a:rPr>
              <a:t>Korišteni referentni uređaji: LVS3, SEQ 47/50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1" y="1347480"/>
            <a:ext cx="4191342" cy="2394526"/>
          </a:xfrm>
          <a:prstGeom prst="rect">
            <a:avLst/>
          </a:prstGeom>
        </p:spPr>
      </p:pic>
      <p:pic>
        <p:nvPicPr>
          <p:cNvPr id="10" name="Picture 2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7" y="3769449"/>
            <a:ext cx="4233546" cy="2082711"/>
          </a:xfrm>
          <a:prstGeom prst="rect">
            <a:avLst/>
          </a:prstGeom>
        </p:spPr>
      </p:pic>
      <p:graphicFrame>
        <p:nvGraphicFramePr>
          <p:cNvPr id="12" name="Tablica 11"/>
          <p:cNvGraphicFramePr>
            <a:graphicFrameLocks noGrp="1"/>
          </p:cNvGraphicFramePr>
          <p:nvPr/>
        </p:nvGraphicFramePr>
        <p:xfrm>
          <a:off x="4910039" y="1406031"/>
          <a:ext cx="4050665" cy="2020189"/>
        </p:xfrm>
        <a:graphic>
          <a:graphicData uri="http://schemas.openxmlformats.org/drawingml/2006/table">
            <a:tbl>
              <a:tblPr/>
              <a:tblGrid>
                <a:gridCol w="628650"/>
                <a:gridCol w="1711960"/>
                <a:gridCol w="1710055"/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Godina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Izmjerena koncentracija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(godišnji prosjek)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GV uvećana za GT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µg m</a:t>
                      </a:r>
                      <a:r>
                        <a:rPr lang="hr-HR" sz="1200" baseline="300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-3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(µg m</a:t>
                      </a:r>
                      <a:r>
                        <a:rPr lang="hr-HR" sz="1200" baseline="300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-3</a:t>
                      </a: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2009.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25,4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29,3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2010.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25,0 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28,6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2011.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26,5 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27,9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2012.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21,7 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27,1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2013.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22,5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26,4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2014.</a:t>
                      </a:r>
                      <a:endParaRPr lang="hr-HR" sz="110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19,3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25,7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2015.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21,8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 smtClean="0">
                          <a:solidFill>
                            <a:srgbClr val="0070C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25,0</a:t>
                      </a:r>
                      <a:endParaRPr lang="hr-HR" sz="1100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kstniOkvir 12"/>
          <p:cNvSpPr txBox="1"/>
          <p:nvPr/>
        </p:nvSpPr>
        <p:spPr>
          <a:xfrm>
            <a:off x="4965895" y="3390314"/>
            <a:ext cx="213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</a:rPr>
              <a:t>2020.  GV=20 </a:t>
            </a:r>
            <a:r>
              <a:rPr lang="hr-HR" b="1" dirty="0" smtClean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</a:rPr>
              <a:t>µg m</a:t>
            </a:r>
            <a:r>
              <a:rPr lang="hr-HR" b="1" baseline="30000" dirty="0" smtClean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</a:rPr>
              <a:t>-3</a:t>
            </a:r>
            <a:endParaRPr lang="hr-HR" b="1" dirty="0">
              <a:solidFill>
                <a:srgbClr val="0070C0"/>
              </a:solidFill>
            </a:endParaRPr>
          </a:p>
        </p:txBody>
      </p:sp>
      <p:pic>
        <p:nvPicPr>
          <p:cNvPr id="14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82" y="3696785"/>
            <a:ext cx="4149139" cy="23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1419562"/>
            <a:ext cx="4979133" cy="3433792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3108960" y="5162844"/>
            <a:ext cx="2831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Izrazita sezonska ovisnost</a:t>
            </a:r>
            <a:endParaRPr lang="hr-H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940" y="1281113"/>
            <a:ext cx="42386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031" y="3712846"/>
            <a:ext cx="4248444" cy="26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00" y="1600200"/>
            <a:ext cx="4500000" cy="3657600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2053883" y="5444197"/>
            <a:ext cx="5916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 smtClean="0">
                <a:solidFill>
                  <a:srgbClr val="0070C0"/>
                </a:solidFill>
              </a:rPr>
              <a:t>Trendovi sezonskih koncentracija kroz mjerno razdoblje</a:t>
            </a:r>
            <a:endParaRPr lang="hr-H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35" y="1292511"/>
            <a:ext cx="4500000" cy="3654000"/>
          </a:xfrm>
          <a:prstGeom prst="rect">
            <a:avLst/>
          </a:prstGeom>
        </p:spPr>
      </p:pic>
      <p:sp>
        <p:nvSpPr>
          <p:cNvPr id="10" name="TekstniOkvir 9"/>
          <p:cNvSpPr txBox="1"/>
          <p:nvPr/>
        </p:nvSpPr>
        <p:spPr>
          <a:xfrm>
            <a:off x="661180" y="5331656"/>
            <a:ext cx="810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Trendovi koncentracija za razdoblja bez (svibanj-rujan) i sa grijanjem (studeni-ožujak)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4" y="1384892"/>
            <a:ext cx="3867784" cy="2525926"/>
          </a:xfrm>
          <a:prstGeom prst="rect">
            <a:avLst/>
          </a:prstGeom>
        </p:spPr>
      </p:pic>
      <p:pic>
        <p:nvPicPr>
          <p:cNvPr id="12" name="Picture 4" descr="PPI_2015.b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606" y="3895200"/>
            <a:ext cx="3881852" cy="2407126"/>
          </a:xfrm>
          <a:prstGeom prst="rect">
            <a:avLst/>
          </a:prstGeom>
        </p:spPr>
      </p:pic>
      <p:sp>
        <p:nvSpPr>
          <p:cNvPr id="13" name="Pravokutnik 12"/>
          <p:cNvSpPr/>
          <p:nvPr/>
        </p:nvSpPr>
        <p:spPr>
          <a:xfrm>
            <a:off x="4551139" y="1415534"/>
            <a:ext cx="36464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Pokazatelj prosječne izloženosti (PPI)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Trogodišnji prosjek srednjih godišnjih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koncentracija unazad: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PPI</a:t>
            </a:r>
            <a:r>
              <a:rPr lang="hr-HR" sz="1200" dirty="0" smtClean="0">
                <a:solidFill>
                  <a:srgbClr val="0070C0"/>
                </a:solidFill>
              </a:rPr>
              <a:t>X</a:t>
            </a:r>
            <a:r>
              <a:rPr lang="hr-HR" dirty="0" smtClean="0">
                <a:solidFill>
                  <a:srgbClr val="0070C0"/>
                </a:solidFill>
              </a:rPr>
              <a:t>=(C</a:t>
            </a:r>
            <a:r>
              <a:rPr lang="hr-HR" sz="1200" dirty="0" smtClean="0">
                <a:solidFill>
                  <a:srgbClr val="0070C0"/>
                </a:solidFill>
              </a:rPr>
              <a:t>X</a:t>
            </a:r>
            <a:r>
              <a:rPr lang="hr-HR" dirty="0" smtClean="0">
                <a:solidFill>
                  <a:srgbClr val="0070C0"/>
                </a:solidFill>
              </a:rPr>
              <a:t>+C</a:t>
            </a:r>
            <a:r>
              <a:rPr lang="hr-HR" sz="1200" dirty="0" smtClean="0">
                <a:solidFill>
                  <a:srgbClr val="0070C0"/>
                </a:solidFill>
              </a:rPr>
              <a:t>X-1</a:t>
            </a:r>
            <a:r>
              <a:rPr lang="hr-HR" dirty="0" smtClean="0">
                <a:solidFill>
                  <a:srgbClr val="0070C0"/>
                </a:solidFill>
              </a:rPr>
              <a:t>+C</a:t>
            </a:r>
            <a:r>
              <a:rPr lang="hr-HR" sz="1200" dirty="0" smtClean="0">
                <a:solidFill>
                  <a:srgbClr val="0070C0"/>
                </a:solidFill>
              </a:rPr>
              <a:t>X-2</a:t>
            </a:r>
            <a:r>
              <a:rPr lang="hr-HR" dirty="0" smtClean="0">
                <a:solidFill>
                  <a:srgbClr val="0070C0"/>
                </a:solidFill>
              </a:rPr>
              <a:t>) /3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4" name="Pravokutnik 13"/>
          <p:cNvSpPr/>
          <p:nvPr/>
        </p:nvSpPr>
        <p:spPr>
          <a:xfrm>
            <a:off x="4572000" y="2685982"/>
            <a:ext cx="4206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Vrijednost PPI za 2015. godinu od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21,2 µg m</a:t>
            </a:r>
            <a:r>
              <a:rPr lang="hr-HR" baseline="30000" dirty="0" smtClean="0">
                <a:solidFill>
                  <a:srgbClr val="0070C0"/>
                </a:solidFill>
              </a:rPr>
              <a:t>-3</a:t>
            </a:r>
            <a:r>
              <a:rPr lang="hr-HR" dirty="0" smtClean="0">
                <a:solidFill>
                  <a:srgbClr val="0070C0"/>
                </a:solidFill>
              </a:rPr>
              <a:t> viša je od zahtijevane razine izloženosti od 20,0 µg m</a:t>
            </a:r>
            <a:r>
              <a:rPr lang="hr-HR" baseline="30000" dirty="0" smtClean="0">
                <a:solidFill>
                  <a:srgbClr val="0070C0"/>
                </a:solidFill>
              </a:rPr>
              <a:t>-3</a:t>
            </a:r>
            <a:r>
              <a:rPr lang="hr-HR" dirty="0" smtClean="0">
                <a:solidFill>
                  <a:srgbClr val="0070C0"/>
                </a:solidFill>
              </a:rPr>
              <a:t> za 2015. godinu. 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4581533" y="5017255"/>
            <a:ext cx="45624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Predviđanje za 2020. godinu iznosi 19,4 </a:t>
            </a: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µ</a:t>
            </a: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g m</a:t>
            </a:r>
            <a:r>
              <a:rPr kumimoji="0" lang="hr-HR" i="0" u="none" strike="noStrike" cap="none" normalizeH="0" baseline="3000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-3</a:t>
            </a:r>
            <a:endParaRPr lang="hr-HR" dirty="0" smtClean="0">
              <a:solidFill>
                <a:srgbClr val="0070C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dirty="0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</a:t>
            </a: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koliko se predviđanje ostvari to bi </a:t>
            </a:r>
            <a:r>
              <a:rPr kumimoji="0" lang="hr-HR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značil</a:t>
            </a:r>
            <a:endParaRPr kumimoji="0" lang="hr-HR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 da cilj smanjenja</a:t>
            </a:r>
            <a:r>
              <a:rPr kumimoji="0" lang="hr-HR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izloženosti na nacionalnoj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dirty="0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hr-HR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azini  od 20% neće biti dostignut.</a:t>
            </a:r>
            <a:endParaRPr kumimoji="0" lang="hr-HR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kstniOkvir 14"/>
          <p:cNvSpPr txBox="1"/>
          <p:nvPr/>
        </p:nvSpPr>
        <p:spPr>
          <a:xfrm>
            <a:off x="4628270" y="4009292"/>
            <a:ext cx="330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Model je dao izvrsno predviđanje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vrijednosti PPI za 2015. godinu.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1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9" y="1426487"/>
            <a:ext cx="3713040" cy="2413994"/>
          </a:xfrm>
          <a:prstGeom prst="rect">
            <a:avLst/>
          </a:prstGeom>
        </p:spPr>
      </p:pic>
      <p:pic>
        <p:nvPicPr>
          <p:cNvPr id="10" name="Picture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1" y="3887114"/>
            <a:ext cx="3727108" cy="2077588"/>
          </a:xfrm>
          <a:prstGeom prst="rect">
            <a:avLst/>
          </a:prstGeom>
        </p:spPr>
      </p:pic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4419630" y="3668041"/>
            <a:ext cx="472437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Proračun pokazuje da je tijekom razdoblja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dirty="0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od</a:t>
            </a: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2001. do 2015. godine ∆DS smanjen od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3,2 #100 000  za 2001. na 1,4 #/100 000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Stanovnika za 2015. godinu. Procjena ∆DS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za 2020. godinu </a:t>
            </a:r>
            <a:r>
              <a:rPr lang="hr-HR" dirty="0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znosi 1,2 #/100 000 stanovnika</a:t>
            </a:r>
            <a:r>
              <a:rPr kumimoji="0" lang="hr-H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hr-H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niOkvir 11"/>
          <p:cNvSpPr txBox="1"/>
          <p:nvPr/>
        </p:nvSpPr>
        <p:spPr>
          <a:xfrm>
            <a:off x="4417255" y="2096086"/>
            <a:ext cx="3711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Ovisnost trogodišnjeg prosjeka broja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dodatnih slučajeva ukupne smrtnosti </a:t>
            </a:r>
          </a:p>
          <a:p>
            <a:r>
              <a:rPr lang="hr-HR" dirty="0" smtClean="0">
                <a:solidFill>
                  <a:srgbClr val="0070C0"/>
                </a:solidFill>
              </a:rPr>
              <a:t>(</a:t>
            </a:r>
            <a:r>
              <a:rPr lang="el-GR" dirty="0" smtClean="0">
                <a:solidFill>
                  <a:srgbClr val="0070C0"/>
                </a:solidFill>
              </a:rPr>
              <a:t>Δ</a:t>
            </a:r>
            <a:r>
              <a:rPr lang="hr-HR" dirty="0" smtClean="0">
                <a:solidFill>
                  <a:srgbClr val="0070C0"/>
                </a:solidFill>
              </a:rPr>
              <a:t>DS) s obzirom na promjenu PPI.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85621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PRIMJERI POJEDINAČNIH LEBDEĆIH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4" descr="primar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1412875"/>
            <a:ext cx="2160588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primarn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412875"/>
            <a:ext cx="2160587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primarna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250" y="3933825"/>
            <a:ext cx="2160588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 descr="primarna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7900" y="3933825"/>
            <a:ext cx="2160588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Rectangle 33"/>
          <p:cNvSpPr/>
          <p:nvPr/>
        </p:nvSpPr>
        <p:spPr>
          <a:xfrm>
            <a:off x="713496" y="1612536"/>
            <a:ext cx="7469944" cy="1758943"/>
          </a:xfrm>
          <a:prstGeom prst="rect">
            <a:avLst/>
          </a:prstGeom>
        </p:spPr>
        <p:txBody>
          <a:bodyPr wrap="square" lIns="370332" tIns="185166" rIns="370332" bIns="185166">
            <a:spAutoFit/>
          </a:bodyPr>
          <a:lstStyle/>
          <a:p>
            <a:pPr algn="just"/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Opažanje obojene oborine kada analiza sedimenta ukazuje na prisutnost saharske prašine je rijedak u unutrašnjosti Hrvatske. Većina tih događaja prolazi neopaženo, te ih je moguće dokazati samo složenim analizama elementnog sastava lebdećih čestica</a:t>
            </a:r>
          </a:p>
          <a:p>
            <a:pPr algn="just"/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 modeliranjem postojanja i snage pojedinih izvora onečišćenja.</a:t>
            </a:r>
          </a:p>
        </p:txBody>
      </p:sp>
      <p:sp>
        <p:nvSpPr>
          <p:cNvPr id="10" name="Rectangle 34"/>
          <p:cNvSpPr/>
          <p:nvPr/>
        </p:nvSpPr>
        <p:spPr>
          <a:xfrm>
            <a:off x="707946" y="3418014"/>
            <a:ext cx="7083504" cy="2866939"/>
          </a:xfrm>
          <a:prstGeom prst="rect">
            <a:avLst/>
          </a:prstGeom>
        </p:spPr>
        <p:txBody>
          <a:bodyPr wrap="square" lIns="370332" tIns="185166" rIns="370332" bIns="185166">
            <a:spAutoFit/>
          </a:bodyPr>
          <a:lstStyle/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Vrsta onečišćenja</a:t>
            </a:r>
            <a:r>
              <a:rPr lang="en-GB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24-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satni uzorci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PM2.5 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Broj uzoraka</a:t>
            </a:r>
            <a:r>
              <a:rPr lang="en-GB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619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Filtarska podloga</a:t>
            </a:r>
            <a:r>
              <a:rPr lang="en-GB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PTFE 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Mjerne metode: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HRN EN 14907:2005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;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HRN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 12341:2014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Razdoblje mjerenja</a:t>
            </a:r>
            <a:r>
              <a:rPr lang="en-GB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0.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siječnja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2014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30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rujna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2015</a:t>
            </a:r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Uzorkivač</a:t>
            </a:r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SvenLeckel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SEQ47/50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Elementna analiza: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ED XRF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Analizator: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EPSILON5, </a:t>
            </a:r>
            <a:r>
              <a:rPr lang="en-GB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PanAnalytical</a:t>
            </a:r>
            <a:endParaRPr lang="hr-H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hr-H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Analiza rezultata: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EPA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PMF5</a:t>
            </a:r>
            <a:r>
              <a:rPr lang="en-GB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; NOAA </a:t>
            </a:r>
            <a:r>
              <a:rPr lang="en-GB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HYSPLIT</a:t>
            </a:r>
            <a:endParaRPr lang="hr-HR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4" y="3246572"/>
            <a:ext cx="1575702" cy="14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76" y="3251923"/>
            <a:ext cx="1580400" cy="145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08" y="3266065"/>
            <a:ext cx="1606124" cy="147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96" y="3281927"/>
            <a:ext cx="1630468" cy="149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86" y="3306705"/>
            <a:ext cx="1603528" cy="147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kstniOkvir 30"/>
          <p:cNvSpPr txBox="1"/>
          <p:nvPr/>
        </p:nvSpPr>
        <p:spPr>
          <a:xfrm>
            <a:off x="2114550" y="4933950"/>
            <a:ext cx="418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err="1" smtClean="0">
                <a:solidFill>
                  <a:srgbClr val="0070C0"/>
                </a:solidFill>
              </a:rPr>
              <a:t>Ortogonalnost</a:t>
            </a:r>
            <a:r>
              <a:rPr lang="hr-HR" dirty="0" smtClean="0">
                <a:solidFill>
                  <a:srgbClr val="0070C0"/>
                </a:solidFill>
              </a:rPr>
              <a:t> Faktora 4 na ostale faktore</a:t>
            </a:r>
            <a:endParaRPr lang="hr-HR" dirty="0">
              <a:solidFill>
                <a:srgbClr val="0070C0"/>
              </a:solidFill>
            </a:endParaRPr>
          </a:p>
        </p:txBody>
      </p:sp>
      <p:sp>
        <p:nvSpPr>
          <p:cNvPr id="17" name="Pravokutnik 16"/>
          <p:cNvSpPr/>
          <p:nvPr/>
        </p:nvSpPr>
        <p:spPr>
          <a:xfrm>
            <a:off x="647699" y="1370737"/>
            <a:ext cx="7229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Analiza je ukazala na 6 značajnih Faktora (izvora onečišćenja PM2.5 frakcijom lebdećih čestica). Faktor 4 kojeg možemo nazvati Saharska prašina je potpuno samostalan i ne pokazuje ovisnost o ostalim faktorima (rotacija faktora ne pokazuje efekta)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22" y="2514601"/>
            <a:ext cx="2138453" cy="196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38" y="2514601"/>
            <a:ext cx="2162238" cy="198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980" y="2495550"/>
            <a:ext cx="2157536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29" y="2476499"/>
            <a:ext cx="2164321" cy="198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kstniOkvir 15"/>
          <p:cNvSpPr txBox="1"/>
          <p:nvPr/>
        </p:nvSpPr>
        <p:spPr>
          <a:xfrm>
            <a:off x="1057275" y="4543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Si</a:t>
            </a:r>
            <a:endParaRPr lang="hr-HR" dirty="0"/>
          </a:p>
        </p:txBody>
      </p:sp>
      <p:sp>
        <p:nvSpPr>
          <p:cNvPr id="17" name="TekstniOkvir 16"/>
          <p:cNvSpPr txBox="1"/>
          <p:nvPr/>
        </p:nvSpPr>
        <p:spPr>
          <a:xfrm>
            <a:off x="3124200" y="452437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Ti</a:t>
            </a:r>
            <a:endParaRPr lang="hr-HR" dirty="0"/>
          </a:p>
        </p:txBody>
      </p:sp>
      <p:sp>
        <p:nvSpPr>
          <p:cNvPr id="18" name="TekstniOkvir 17"/>
          <p:cNvSpPr txBox="1"/>
          <p:nvPr/>
        </p:nvSpPr>
        <p:spPr>
          <a:xfrm>
            <a:off x="5124450" y="445770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Al</a:t>
            </a:r>
            <a:endParaRPr lang="hr-HR" dirty="0"/>
          </a:p>
        </p:txBody>
      </p:sp>
      <p:sp>
        <p:nvSpPr>
          <p:cNvPr id="19" name="TekstniOkvir 18"/>
          <p:cNvSpPr txBox="1"/>
          <p:nvPr/>
        </p:nvSpPr>
        <p:spPr>
          <a:xfrm>
            <a:off x="7248525" y="4476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err="1" smtClean="0"/>
              <a:t>Ca</a:t>
            </a:r>
            <a:endParaRPr lang="hr-HR" dirty="0"/>
          </a:p>
        </p:txBody>
      </p:sp>
      <p:sp>
        <p:nvSpPr>
          <p:cNvPr id="20" name="TekstniOkvir 19"/>
          <p:cNvSpPr txBox="1"/>
          <p:nvPr/>
        </p:nvSpPr>
        <p:spPr>
          <a:xfrm>
            <a:off x="1285875" y="5314950"/>
            <a:ext cx="635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Slaganje  modeliranih s izmjerenim vrijednostima za Si, Ti, Al i </a:t>
            </a:r>
            <a:r>
              <a:rPr lang="hr-HR" dirty="0" err="1" smtClean="0">
                <a:solidFill>
                  <a:srgbClr val="0070C0"/>
                </a:solidFill>
              </a:rPr>
              <a:t>Ca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473" y="1471108"/>
            <a:ext cx="1967002" cy="208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312" y="1556833"/>
            <a:ext cx="1920749" cy="197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96070" y="1497885"/>
            <a:ext cx="2105020" cy="211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4566" y="1461585"/>
            <a:ext cx="1933584" cy="210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1" y="3536751"/>
            <a:ext cx="8068498" cy="188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kstniOkvir 14"/>
          <p:cNvSpPr txBox="1"/>
          <p:nvPr/>
        </p:nvSpPr>
        <p:spPr>
          <a:xfrm>
            <a:off x="2047875" y="5467350"/>
            <a:ext cx="512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>
                <a:solidFill>
                  <a:srgbClr val="0070C0"/>
                </a:solidFill>
              </a:rPr>
              <a:t>Postotak pojedinog elementa obuhvaćen Faktorom 4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MONITORING LEBDEĆIH ČESTICA – PRIMJER 2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4" y="1668342"/>
            <a:ext cx="4684256" cy="379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32"/>
          <p:cNvSpPr/>
          <p:nvPr/>
        </p:nvSpPr>
        <p:spPr>
          <a:xfrm>
            <a:off x="4991099" y="2047874"/>
            <a:ext cx="4029076" cy="3174715"/>
          </a:xfrm>
          <a:prstGeom prst="rect">
            <a:avLst/>
          </a:prstGeom>
        </p:spPr>
        <p:txBody>
          <a:bodyPr wrap="square" lIns="370332" tIns="185166" rIns="370332" bIns="185166">
            <a:spAutoFit/>
          </a:bodyPr>
          <a:lstStyle/>
          <a:p>
            <a:pPr algn="just"/>
            <a:r>
              <a:rPr lang="hr-HR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Rezultati pokazuju da je u Zagrebu  svaka pojava trajektorija zraka koje potječu iz Sjeverne Afrike (30-40 godišnje) registrirana kao doprinos sadržaju PM2.5 frakcije lebdećih čestica, predstavljajući transport onečišćenja iz Sahare u Srednju Europu.   </a:t>
            </a:r>
          </a:p>
          <a:p>
            <a:pPr algn="just"/>
            <a:endParaRPr lang="hr-HR" dirty="0" smtClean="0">
              <a:latin typeface="Arial" pitchFamily="34" charset="0"/>
              <a:cs typeface="Arial" pitchFamily="34" charset="0"/>
            </a:endParaRPr>
          </a:p>
          <a:p>
            <a:r>
              <a:rPr lang="hr-HR" sz="12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Istraživanje je provedeno u sklopu projekta IAEA RER1/013 TC project “Supporting Air Quality Management (Phase II)</a:t>
            </a:r>
            <a:endParaRPr lang="hr-HR" sz="12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!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AGREGATA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7" descr="aglomerat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2792" y="4296456"/>
            <a:ext cx="1796369" cy="179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aglomera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1034" y="1561763"/>
            <a:ext cx="1796370" cy="179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aglomerat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2197" y="1561763"/>
            <a:ext cx="1796369" cy="179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aglomerat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1034" y="4297026"/>
            <a:ext cx="1796370" cy="179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PRIMJERI SFERNIH ČESTICA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7" descr="sferne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158627"/>
            <a:ext cx="2007223" cy="200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sfern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1" y="1492608"/>
            <a:ext cx="2003318" cy="200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sferne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430" y="1492322"/>
            <a:ext cx="2007223" cy="200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sferne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157734"/>
            <a:ext cx="2007223" cy="200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12496</TotalTime>
  <Words>3804</Words>
  <Application>Microsoft Office PowerPoint</Application>
  <PresentationFormat>On-screen Show (4:3)</PresentationFormat>
  <Paragraphs>617</Paragraphs>
  <Slides>75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Office Theme</vt:lpstr>
      <vt:lpstr>Equation</vt:lpstr>
      <vt:lpstr>Bitmap Image</vt:lpstr>
      <vt:lpstr>PowerPoint Presentation</vt:lpstr>
      <vt:lpstr>LEBDEĆE ČESTICE</vt:lpstr>
      <vt:lpstr>    DVOKOMPONENTNI SUSTAVI</vt:lpstr>
      <vt:lpstr>    VRSTE LEBDEĆIH ČESTICA</vt:lpstr>
      <vt:lpstr>    PRIMJERI LEBDEĆIH ČESTICA</vt:lpstr>
      <vt:lpstr> PRIMJERI LEBDEĆIH ČESTICA</vt:lpstr>
      <vt:lpstr> PRIMJERI POJEDINAČNIH LEBDEĆIH ČESTICA</vt:lpstr>
      <vt:lpstr>    PRIMJERI AGREGATA</vt:lpstr>
      <vt:lpstr>    PRIMJERI SFERNIH ČESTICA</vt:lpstr>
      <vt:lpstr>PRIMJERI VLAKANA</vt:lpstr>
      <vt:lpstr>PRIMJERI PELUDI</vt:lpstr>
      <vt:lpstr>    ŠTO I KAKO DALJE?</vt:lpstr>
      <vt:lpstr>LEBDEĆE ČESTICE</vt:lpstr>
      <vt:lpstr>    LEBDEĆE ČESTICE</vt:lpstr>
      <vt:lpstr>    PROMJERI ČESTICA U RAVNINI</vt:lpstr>
      <vt:lpstr>PROMJERI ČESTICA U RAVNINI</vt:lpstr>
      <vt:lpstr>EKVIVALENTNI PROMJERI</vt:lpstr>
      <vt:lpstr>   BRZINA TALOŽENJA</vt:lpstr>
      <vt:lpstr>  BRZINA TALOŽENJA</vt:lpstr>
      <vt:lpstr>    EKVIVALENTNI PROMJERI</vt:lpstr>
      <vt:lpstr>    DODATNE VRSTE PROMJERA ČESTICA</vt:lpstr>
      <vt:lpstr>    RASPON VELIČINA LEBDEĆIH ČESTICA</vt:lpstr>
      <vt:lpstr>    KONCENTRACIJE LEBDEĆIH ČESTICA</vt:lpstr>
      <vt:lpstr>    LEBDEĆE ČESTICE U OKOLIŠNOM ZRAKU</vt:lpstr>
      <vt:lpstr>    TIPIČNI SASTAV LEBDEĆIH ČESTICA</vt:lpstr>
      <vt:lpstr>    SHEMATSKI PRIKAZ DIŠNOG SUSTAVA</vt:lpstr>
      <vt:lpstr>    DEFINICIJE FRAKCIJA LEBDEĆIH ČESTICA</vt:lpstr>
      <vt:lpstr> DEFINICIJE FRAKCIJA LEBDEĆIH ČESTICA</vt:lpstr>
      <vt:lpstr>     DEFINICIJE FRAKCIJA LEBDEĆIH ČESTICA</vt:lpstr>
      <vt:lpstr> DEFINICIJE FRAKCIJA LEBDEĆIH ČESTICA</vt:lpstr>
      <vt:lpstr> DEFINICIJE FRAKCIJA LEBDEĆIH ČESTICA</vt:lpstr>
      <vt:lpstr>    GRAFIČKI PRIKAZI KONVENCIJA</vt:lpstr>
      <vt:lpstr>    GRAFIČKI PRIKAZI KONVENCIJA</vt:lpstr>
      <vt:lpstr>    GRAFIČKI PRIKAZI KONVENCIJA</vt:lpstr>
      <vt:lpstr>    GRAFIČKI PRIKAZI KONVENCIJA</vt:lpstr>
      <vt:lpstr> KONVENCIJE – ANATOMSKI PRIKAZ</vt:lpstr>
      <vt:lpstr>    TIPIČNI SASTAV PM10, PM2.5 i PM10-2.5 FRAKCIJA LČ</vt:lpstr>
      <vt:lpstr>    TIPIČNI SASTAV PM1 FRAKCIJE LEBDEĆIH ČESTICA</vt:lpstr>
      <vt:lpstr>    PRIMJERI MONITORINGA LEBDEĆIH ČESTICA</vt:lpstr>
      <vt:lpstr> PRIMJERI MONITORINGA LEBDEĆIH ČESTICA</vt:lpstr>
      <vt:lpstr>    PRIMJERI SAKUPLJAČA FRAKCIJA LEBDEĆIH ČESTICA</vt:lpstr>
      <vt:lpstr> PRIMJERI SAKUPLJAČA FRAKCIJA LEBDEĆIH ČESTICA</vt:lpstr>
      <vt:lpstr> PRIMJERI SAKUPLJAČA FRAKCIJA LEBDEĆIH ČESTICA</vt:lpstr>
      <vt:lpstr> PRIMJERI SAKUPLJAČA FRAKCIJA LEBDEĆIH ČESTICA</vt:lpstr>
      <vt:lpstr> PRIMJERI SAKUPLJAČA FRAKCIJA LEBDEĆIH ČESTICA</vt:lpstr>
      <vt:lpstr>PRIMJERI SAKUPLJAČA FRAKCIJA LEBDEĆIH ČESTICA</vt:lpstr>
      <vt:lpstr>PRIMJERI SAKUPLJAČA FRAKCIJA LEBDEĆIH ČESTICA</vt:lpstr>
      <vt:lpstr>    PRIMJERI AUTOMATSKIH ANALIZATORA</vt:lpstr>
      <vt:lpstr>    FILTARSKE PODLOGE</vt:lpstr>
      <vt:lpstr> FILTARSKE PODLOGE</vt:lpstr>
      <vt:lpstr> FILTARSKE PODLOGE</vt:lpstr>
      <vt:lpstr> FILTARSKE PODLOGE</vt:lpstr>
      <vt:lpstr> MONITORING LEBDEĆIH ČESTICA</vt:lpstr>
      <vt:lpstr> MONITORING LEBDEĆIH ČESTICA</vt:lpstr>
      <vt:lpstr> MONITORING LEBDEĆIH ČESTICA</vt:lpstr>
      <vt:lpstr> MONITORING LEBDEĆIH ČESTICA</vt:lpstr>
      <vt:lpstr> MONITORING LEBDEĆIH ČESTICA - EKVIVALENCIJA</vt:lpstr>
      <vt:lpstr> MONITORING LEBDEĆIH ČESTICA - EKVIVALENCIJA</vt:lpstr>
      <vt:lpstr> MONITORING LEBDEĆIH ČESTICA - EKVIVALENCIJA</vt:lpstr>
      <vt:lpstr> MONITORING LEBDEĆIH ČESTICA - EKVIVALENCIJA</vt:lpstr>
      <vt:lpstr>MONITORING LEBDEĆIH ČESTICA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1</vt:lpstr>
      <vt:lpstr>MONITORING LEBDEĆIH ČESTICA – PRIMJER 2</vt:lpstr>
      <vt:lpstr>MONITORING LEBDEĆIH ČESTICA – PRIMJER 2</vt:lpstr>
      <vt:lpstr>MONITORING LEBDEĆIH ČESTICA – PRIMJER 2</vt:lpstr>
      <vt:lpstr>MONITORING LEBDEĆIH ČESTICA – PRIMJER 2</vt:lpstr>
      <vt:lpstr>MONITORING LEBDEĆIH ČESTICA – PRIMJER 2</vt:lpstr>
      <vt:lpstr>HVALA !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723</cp:revision>
  <dcterms:created xsi:type="dcterms:W3CDTF">2011-04-14T13:56:18Z</dcterms:created>
  <dcterms:modified xsi:type="dcterms:W3CDTF">2017-11-03T09:34:13Z</dcterms:modified>
</cp:coreProperties>
</file>